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9"/>
  </p:notesMasterIdLst>
  <p:handoutMasterIdLst>
    <p:handoutMasterId r:id="rId30"/>
  </p:handoutMasterIdLst>
  <p:sldIdLst>
    <p:sldId id="256" r:id="rId5"/>
    <p:sldId id="279" r:id="rId6"/>
    <p:sldId id="304" r:id="rId7"/>
    <p:sldId id="303" r:id="rId8"/>
    <p:sldId id="305" r:id="rId9"/>
    <p:sldId id="300" r:id="rId10"/>
    <p:sldId id="301" r:id="rId11"/>
    <p:sldId id="280" r:id="rId12"/>
    <p:sldId id="277" r:id="rId13"/>
    <p:sldId id="307" r:id="rId14"/>
    <p:sldId id="282" r:id="rId15"/>
    <p:sldId id="281" r:id="rId16"/>
    <p:sldId id="286" r:id="rId17"/>
    <p:sldId id="298" r:id="rId18"/>
    <p:sldId id="285" r:id="rId19"/>
    <p:sldId id="287" r:id="rId20"/>
    <p:sldId id="288" r:id="rId21"/>
    <p:sldId id="289" r:id="rId22"/>
    <p:sldId id="283" r:id="rId23"/>
    <p:sldId id="297" r:id="rId24"/>
    <p:sldId id="290" r:id="rId25"/>
    <p:sldId id="292" r:id="rId26"/>
    <p:sldId id="295" r:id="rId27"/>
    <p:sldId id="30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F4C741C-E005-7AE4-3FB2-84C803F8688B}" name="Jaimee Stimson" initials="JS" userId="S::Jaimee.Stimson@health.qld.gov.au::2171a0f9-2dc9-4d87-b4b5-5318954bdcee" providerId="AD"/>
  <p188:author id="{763244E2-4439-556E-B33C-2F069462C8E8}" name="Nadia Schmidt" initials="" userId="S::Nadia.Schmidt3@health.qld.gov.au::35812a9f-6b64-4c39-b488-2c86e453c0d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3594"/>
    <a:srgbClr val="00A4A9"/>
    <a:srgbClr val="0B92A0"/>
    <a:srgbClr val="000000"/>
    <a:srgbClr val="FF6633"/>
    <a:srgbClr val="66CC33"/>
    <a:srgbClr val="04A4A9"/>
    <a:srgbClr val="BE77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54"/>
    <p:restoredTop sz="79388"/>
  </p:normalViewPr>
  <p:slideViewPr>
    <p:cSldViewPr snapToGrid="0">
      <p:cViewPr varScale="1">
        <p:scale>
          <a:sx n="96" d="100"/>
          <a:sy n="96" d="100"/>
        </p:scale>
        <p:origin x="1376" y="160"/>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microsoft.com/office/2018/10/relationships/authors" Target="author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67535C2-BF1D-D083-AB7A-80B34BD8E92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D7CDC053-46E1-176D-83DB-30CCAC8F5AE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BA128BD-2E8A-4EE8-AE3A-7E0FD2814895}" type="datetimeFigureOut">
              <a:rPr lang="en-AU" smtClean="0"/>
              <a:t>9/12/2024</a:t>
            </a:fld>
            <a:endParaRPr lang="en-AU"/>
          </a:p>
        </p:txBody>
      </p:sp>
      <p:sp>
        <p:nvSpPr>
          <p:cNvPr id="4" name="Footer Placeholder 3">
            <a:extLst>
              <a:ext uri="{FF2B5EF4-FFF2-40B4-BE49-F238E27FC236}">
                <a16:creationId xmlns:a16="http://schemas.microsoft.com/office/drawing/2014/main" id="{E8958F4A-77C9-595B-4A5D-89706184C34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Tree>
    <p:extLst>
      <p:ext uri="{BB962C8B-B14F-4D97-AF65-F5344CB8AC3E}">
        <p14:creationId xmlns:p14="http://schemas.microsoft.com/office/powerpoint/2010/main" val="41525834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EE1CD1-849A-46AB-AF5B-16E481F92D32}" type="datetimeFigureOut">
              <a:rPr lang="en-AU" smtClean="0"/>
              <a:t>9/12/2024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FC3C91-ADBA-4EDE-B092-8E7E78CD9730}" type="slidenum">
              <a:rPr lang="en-AU" smtClean="0"/>
              <a:t>‹#›</a:t>
            </a:fld>
            <a:endParaRPr lang="en-AU"/>
          </a:p>
        </p:txBody>
      </p:sp>
    </p:spTree>
    <p:extLst>
      <p:ext uri="{BB962C8B-B14F-4D97-AF65-F5344CB8AC3E}">
        <p14:creationId xmlns:p14="http://schemas.microsoft.com/office/powerpoint/2010/main" val="5271219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AU" sz="1800" b="1" i="0" u="none" strike="noStrike" dirty="0">
                <a:solidFill>
                  <a:srgbClr val="000000"/>
                </a:solidFill>
                <a:effectLst/>
                <a:latin typeface="Myriad Pro" panose="020B0503030403020204" pitchFamily="34" charset="0"/>
              </a:rPr>
              <a:t>Notes:</a:t>
            </a:r>
            <a:r>
              <a:rPr lang="en-AU" sz="1800" b="0" i="0" u="none" strike="noStrike" dirty="0">
                <a:solidFill>
                  <a:srgbClr val="000000"/>
                </a:solidFill>
                <a:effectLst/>
                <a:latin typeface="Myriad Pro" panose="020B0503030403020204" pitchFamily="34" charset="0"/>
              </a:rPr>
              <a:t> </a:t>
            </a:r>
            <a:r>
              <a:rPr lang="en-US" sz="1800" b="0" i="0" dirty="0">
                <a:solidFill>
                  <a:srgbClr val="444444"/>
                </a:solidFill>
                <a:effectLst/>
                <a:latin typeface="Myriad Pro" panose="020B0503030403020204" pitchFamily="34" charset="0"/>
              </a:rPr>
              <a:t>​</a:t>
            </a:r>
            <a:endParaRPr lang="en-US" b="0" i="0" dirty="0">
              <a:solidFill>
                <a:srgbClr val="444444"/>
              </a:solidFill>
              <a:effectLst/>
              <a:latin typeface="Calibri" panose="020F0502020204030204" pitchFamily="34" charset="0"/>
            </a:endParaRPr>
          </a:p>
          <a:p>
            <a:pPr marL="285750" indent="-285750" algn="l" rtl="0" fontAlgn="base">
              <a:buFont typeface="Arial" panose="020B0604020202020204" pitchFamily="34" charset="0"/>
              <a:buChar char="•"/>
            </a:pPr>
            <a:r>
              <a:rPr lang="en-AU" sz="1800" b="0" i="0" u="none" strike="noStrike" dirty="0">
                <a:solidFill>
                  <a:srgbClr val="000000"/>
                </a:solidFill>
                <a:effectLst/>
                <a:latin typeface="Myriad Pro" panose="020B0503030403020204" pitchFamily="34" charset="0"/>
              </a:rPr>
              <a:t>It is recommended that before you run this session with your team that you have: </a:t>
            </a:r>
            <a:r>
              <a:rPr lang="en-US" sz="1800" b="0" i="0" dirty="0">
                <a:solidFill>
                  <a:srgbClr val="444444"/>
                </a:solidFill>
                <a:effectLst/>
                <a:latin typeface="Myriad Pro" panose="020B0503030403020204" pitchFamily="34" charset="0"/>
              </a:rPr>
              <a:t>​</a:t>
            </a:r>
            <a:endParaRPr lang="en-US" sz="1800" b="0" i="0" dirty="0">
              <a:solidFill>
                <a:srgbClr val="444444"/>
              </a:solidFill>
              <a:effectLst/>
              <a:latin typeface="Arial" panose="020B0604020202020204" pitchFamily="34" charset="0"/>
            </a:endParaRPr>
          </a:p>
          <a:p>
            <a:pPr marL="742950" lvl="1" indent="-285750" algn="l" rtl="0" fontAlgn="base">
              <a:buFont typeface="Arial" panose="020B0604020202020204" pitchFamily="34" charset="0"/>
              <a:buChar char="•"/>
            </a:pPr>
            <a:r>
              <a:rPr lang="en-AU" sz="1800" b="0" i="0" u="none" strike="noStrike" dirty="0">
                <a:solidFill>
                  <a:srgbClr val="000000"/>
                </a:solidFill>
                <a:effectLst/>
                <a:latin typeface="Myriad Pro"/>
              </a:rPr>
              <a:t>Completed the online modules on the caring@home website</a:t>
            </a:r>
            <a:r>
              <a:rPr lang="en-US" sz="1800" b="0" i="0" dirty="0">
                <a:solidFill>
                  <a:srgbClr val="444444"/>
                </a:solidFill>
                <a:effectLst/>
                <a:latin typeface="Myriad Pro"/>
              </a:rPr>
              <a:t>​</a:t>
            </a:r>
          </a:p>
          <a:p>
            <a:pPr marL="742950" lvl="1" indent="-285750" algn="l" rtl="0" fontAlgn="base">
              <a:buFont typeface="Arial" panose="020B0604020202020204" pitchFamily="34" charset="0"/>
              <a:buChar char="•"/>
            </a:pPr>
            <a:r>
              <a:rPr lang="en-AU" sz="1800" b="0" i="0" u="none" strike="noStrike" dirty="0">
                <a:solidFill>
                  <a:srgbClr val="000000"/>
                </a:solidFill>
                <a:effectLst/>
                <a:latin typeface="Myriad Pro"/>
              </a:rPr>
              <a:t>Watched the short training videos</a:t>
            </a:r>
            <a:r>
              <a:rPr lang="en-US" sz="1800" b="0" i="0" dirty="0">
                <a:solidFill>
                  <a:srgbClr val="444444"/>
                </a:solidFill>
                <a:effectLst/>
                <a:latin typeface="Myriad Pro"/>
              </a:rPr>
              <a:t>​</a:t>
            </a:r>
          </a:p>
          <a:p>
            <a:pPr marL="742950" lvl="1" indent="-285750" algn="l" rtl="0" fontAlgn="base">
              <a:buFont typeface="Arial" panose="020B0604020202020204" pitchFamily="34" charset="0"/>
              <a:buChar char="•"/>
            </a:pPr>
            <a:r>
              <a:rPr lang="en-AU" sz="1800" b="0" i="0" u="none" strike="noStrike" dirty="0">
                <a:solidFill>
                  <a:srgbClr val="000000"/>
                </a:solidFill>
                <a:effectLst/>
                <a:latin typeface="Myriad Pro" panose="020B0503030403020204" pitchFamily="34" charset="0"/>
              </a:rPr>
              <a:t>Obtained and familiarised yourself with all the resources and how to access them</a:t>
            </a:r>
            <a:r>
              <a:rPr lang="en-US" sz="1800" b="0" i="0" dirty="0">
                <a:solidFill>
                  <a:srgbClr val="444444"/>
                </a:solidFill>
                <a:effectLst/>
                <a:latin typeface="Myriad Pro" panose="020B0503030403020204" pitchFamily="34" charset="0"/>
              </a:rPr>
              <a:t>​</a:t>
            </a:r>
            <a:endParaRPr lang="en-US" sz="1800" b="0" i="0" dirty="0">
              <a:solidFill>
                <a:srgbClr val="444444"/>
              </a:solidFill>
              <a:effectLst/>
              <a:latin typeface="Arial" panose="020B0604020202020204" pitchFamily="34" charset="0"/>
            </a:endParaRPr>
          </a:p>
          <a:p>
            <a:pPr marL="742950" lvl="1" indent="-285750" algn="l" rtl="0" fontAlgn="base">
              <a:buFont typeface="Arial" panose="020B0604020202020204" pitchFamily="34" charset="0"/>
              <a:buChar char="•"/>
            </a:pPr>
            <a:r>
              <a:rPr lang="en-AU" sz="1800" b="0" i="0" u="none" strike="noStrike" dirty="0">
                <a:solidFill>
                  <a:srgbClr val="000000"/>
                </a:solidFill>
                <a:effectLst/>
                <a:latin typeface="Myriad Pro" panose="020B0503030403020204" pitchFamily="34" charset="0"/>
              </a:rPr>
              <a:t>Ensured that you have internet availability to demonstrate how to access the online modules for registered nurses.</a:t>
            </a:r>
            <a:r>
              <a:rPr lang="en-US" sz="1800" b="0" i="0" dirty="0">
                <a:solidFill>
                  <a:srgbClr val="444444"/>
                </a:solidFill>
                <a:effectLst/>
                <a:latin typeface="Myriad Pro" panose="020B0503030403020204" pitchFamily="34" charset="0"/>
              </a:rPr>
              <a:t>​</a:t>
            </a:r>
            <a:endParaRPr lang="en-US" sz="1800" b="0" i="0" dirty="0">
              <a:solidFill>
                <a:srgbClr val="444444"/>
              </a:solidFill>
              <a:effectLst/>
              <a:latin typeface="Arial" panose="020B0604020202020204" pitchFamily="34" charset="0"/>
            </a:endParaRPr>
          </a:p>
          <a:p>
            <a:pPr marL="742950" lvl="1" indent="-285750" algn="l" rtl="0" fontAlgn="base">
              <a:buFont typeface="Arial" panose="020B0604020202020204" pitchFamily="34" charset="0"/>
              <a:buChar char="•"/>
            </a:pPr>
            <a:endParaRPr lang="en-AU" b="0" i="0" dirty="0">
              <a:solidFill>
                <a:srgbClr val="444444"/>
              </a:solidFill>
              <a:effectLst/>
              <a:latin typeface="Calibri" panose="020F0502020204030204" pitchFamily="34" charset="0"/>
            </a:endParaRPr>
          </a:p>
          <a:p>
            <a:pPr algn="l" rtl="0" fontAlgn="base"/>
            <a:r>
              <a:rPr lang="en-AU" sz="1800" b="0" i="0" u="none" strike="noStrike" dirty="0">
                <a:solidFill>
                  <a:srgbClr val="000000"/>
                </a:solidFill>
                <a:effectLst/>
                <a:latin typeface="Myriad Pro" panose="020B0503030403020204" pitchFamily="34" charset="0"/>
              </a:rPr>
              <a:t>The resources include: </a:t>
            </a:r>
            <a:r>
              <a:rPr lang="en-US" sz="1800" b="0" i="0" dirty="0">
                <a:solidFill>
                  <a:srgbClr val="444444"/>
                </a:solidFill>
                <a:effectLst/>
                <a:latin typeface="Myriad Pro" panose="020B0503030403020204" pitchFamily="34" charset="0"/>
              </a:rPr>
              <a:t>​</a:t>
            </a:r>
            <a:endParaRPr lang="en-US" b="0" i="0" dirty="0">
              <a:solidFill>
                <a:srgbClr val="444444"/>
              </a:solidFill>
              <a:effectLst/>
              <a:latin typeface="Calibri" panose="020F0502020204030204" pitchFamily="34" charset="0"/>
            </a:endParaRPr>
          </a:p>
          <a:p>
            <a:pPr marL="742950" lvl="1" indent="-285750" fontAlgn="base">
              <a:buFont typeface="Arial" panose="020B0604020202020204" pitchFamily="34" charset="0"/>
              <a:buChar char="•"/>
            </a:pPr>
            <a:r>
              <a:rPr lang="en-AU" sz="1800" b="0" i="0" u="none" strike="noStrike" dirty="0">
                <a:solidFill>
                  <a:srgbClr val="000000"/>
                </a:solidFill>
                <a:effectLst/>
                <a:latin typeface="Myriad Pro"/>
              </a:rPr>
              <a:t>The caring@home package for carers (the package can be either ordered or most components downloaded from the caring@home website)</a:t>
            </a:r>
            <a:endParaRPr lang="en-US" sz="1800" dirty="0">
              <a:solidFill>
                <a:srgbClr val="444444"/>
              </a:solidFill>
              <a:latin typeface="Myriad Pro"/>
              <a:cs typeface="Arial" panose="020B0604020202020204" pitchFamily="34" charset="0"/>
            </a:endParaRPr>
          </a:p>
          <a:p>
            <a:pPr marL="742950" marR="0" lvl="1"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800" dirty="0">
                <a:solidFill>
                  <a:srgbClr val="000000"/>
                </a:solidFill>
                <a:latin typeface="Myriad Pro"/>
              </a:rPr>
              <a:t>The Palliative Care Clinic Box </a:t>
            </a:r>
            <a:r>
              <a:rPr lang="en-US" sz="1800" b="0" i="0" dirty="0">
                <a:solidFill>
                  <a:srgbClr val="444444"/>
                </a:solidFill>
                <a:effectLst/>
                <a:latin typeface="Myriad Pro"/>
              </a:rPr>
              <a:t>​</a:t>
            </a:r>
            <a:r>
              <a:rPr kumimoji="0" lang="en-AU" sz="1800" b="0" i="0" u="none" strike="noStrike" kern="1200" cap="none" spc="0" normalizeH="0" baseline="0" noProof="0" dirty="0">
                <a:ln>
                  <a:noFill/>
                </a:ln>
                <a:solidFill>
                  <a:srgbClr val="000000"/>
                </a:solidFill>
                <a:effectLst/>
                <a:uLnTx/>
                <a:uFillTx/>
                <a:latin typeface="Myriad Pro"/>
                <a:ea typeface="+mn-ea"/>
                <a:cs typeface="+mn-cs"/>
              </a:rPr>
              <a:t>(the package can be either ordered or most components downloaded from the caring@home website)</a:t>
            </a:r>
            <a:endParaRPr kumimoji="0" lang="en-US" sz="1800" b="0" i="0" u="none" strike="noStrike" kern="1200" cap="none" spc="0" normalizeH="0" baseline="0" noProof="0" dirty="0">
              <a:ln>
                <a:noFill/>
              </a:ln>
              <a:solidFill>
                <a:srgbClr val="444444"/>
              </a:solidFill>
              <a:effectLst/>
              <a:uLnTx/>
              <a:uFillTx/>
              <a:latin typeface="Myriad Pro"/>
              <a:ea typeface="+mn-ea"/>
              <a:cs typeface="Arial" panose="020B0604020202020204" pitchFamily="34" charset="0"/>
            </a:endParaRPr>
          </a:p>
          <a:p>
            <a:pPr marL="742950" lvl="1" indent="-285750" algn="l" rtl="0" fontAlgn="base">
              <a:buFont typeface="Arial" panose="020B0604020202020204" pitchFamily="34" charset="0"/>
              <a:buChar char="•"/>
            </a:pPr>
            <a:r>
              <a:rPr lang="en-AU" sz="1800" b="0" i="0" u="none" strike="noStrike" dirty="0">
                <a:solidFill>
                  <a:srgbClr val="000000"/>
                </a:solidFill>
                <a:effectLst/>
                <a:latin typeface="Myriad Pro" panose="020B0503030403020204" pitchFamily="34" charset="0"/>
              </a:rPr>
              <a:t>‘Guidelines for the handling of palliative care medicines in community services’</a:t>
            </a:r>
            <a:r>
              <a:rPr lang="en-US" sz="1800" b="0" i="0" dirty="0">
                <a:solidFill>
                  <a:srgbClr val="444444"/>
                </a:solidFill>
                <a:effectLst/>
                <a:latin typeface="Myriad Pro" panose="020B0503030403020204" pitchFamily="34" charset="0"/>
              </a:rPr>
              <a:t>​</a:t>
            </a:r>
            <a:endParaRPr lang="en-US" sz="1800" b="0" i="0" dirty="0">
              <a:solidFill>
                <a:srgbClr val="444444"/>
              </a:solidFill>
              <a:effectLst/>
              <a:latin typeface="Arial" panose="020B0604020202020204" pitchFamily="34" charset="0"/>
            </a:endParaRPr>
          </a:p>
          <a:p>
            <a:pPr marL="742950" lvl="1" indent="-285750" algn="l" rtl="0" fontAlgn="base">
              <a:buFont typeface="Arial" panose="020B0604020202020204" pitchFamily="34" charset="0"/>
              <a:buChar char="•"/>
            </a:pPr>
            <a:r>
              <a:rPr lang="en-AU" sz="1800" b="0" i="0" u="none" strike="noStrike" dirty="0">
                <a:solidFill>
                  <a:srgbClr val="000000"/>
                </a:solidFill>
                <a:effectLst/>
                <a:latin typeface="Myriad Pro" panose="020B0503030403020204" pitchFamily="34" charset="0"/>
              </a:rPr>
              <a:t>The ‘Example policy and procedures: </a:t>
            </a:r>
            <a:r>
              <a:rPr lang="en-AU" sz="1800" b="0" i="1" u="none" strike="noStrike" dirty="0">
                <a:solidFill>
                  <a:srgbClr val="000000"/>
                </a:solidFill>
                <a:effectLst/>
                <a:latin typeface="Myriad Pro" panose="020B0503030403020204" pitchFamily="34" charset="0"/>
              </a:rPr>
              <a:t>Supporting carers to help manage breakthrough symptoms safely using subcutaneous medicines in the home’</a:t>
            </a:r>
            <a:r>
              <a:rPr lang="en-US" sz="1800" b="0" i="0" dirty="0">
                <a:solidFill>
                  <a:srgbClr val="444444"/>
                </a:solidFill>
                <a:effectLst/>
                <a:latin typeface="Myriad Pro" panose="020B0503030403020204" pitchFamily="34" charset="0"/>
              </a:rPr>
              <a:t>​</a:t>
            </a:r>
          </a:p>
          <a:p>
            <a:pPr marL="742950" lvl="1" indent="-285750" algn="l" rtl="0" fontAlgn="base">
              <a:buFont typeface="Arial" panose="020B0604020202020204" pitchFamily="34" charset="0"/>
              <a:buChar char="•"/>
            </a:pPr>
            <a:r>
              <a:rPr lang="en-US" sz="1800" b="0" i="0" dirty="0">
                <a:solidFill>
                  <a:srgbClr val="444444"/>
                </a:solidFill>
                <a:effectLst/>
                <a:latin typeface="Myriad Pro" panose="020B0503030403020204" pitchFamily="34" charset="0"/>
              </a:rPr>
              <a:t>The ‘Prompts for End-of-Life Planning (PELP) Framework</a:t>
            </a:r>
            <a:endParaRPr lang="en-US" sz="1800" b="0" i="0" dirty="0">
              <a:solidFill>
                <a:srgbClr val="444444"/>
              </a:solidFill>
              <a:effectLst/>
              <a:latin typeface="Arial" panose="020B0604020202020204" pitchFamily="34" charset="0"/>
            </a:endParaRPr>
          </a:p>
          <a:p>
            <a:pPr marL="742950" lvl="1" indent="-285750" fontAlgn="base">
              <a:buFont typeface="Arial" panose="020B0604020202020204" pitchFamily="34" charset="0"/>
              <a:buChar char="•"/>
            </a:pPr>
            <a:r>
              <a:rPr lang="en-AU" u="none" dirty="0">
                <a:solidFill>
                  <a:srgbClr val="000000"/>
                </a:solidFill>
                <a:latin typeface="Calibri"/>
                <a:cs typeface="Calibri"/>
              </a:rPr>
              <a:t>The ‘National Core Community Palliative Care Medicines List’</a:t>
            </a:r>
            <a:r>
              <a:rPr lang="en-AU" dirty="0"/>
              <a:t> </a:t>
            </a:r>
            <a:r>
              <a:rPr lang="en-AU" sz="1800" b="0" i="0" u="none" strike="noStrike" dirty="0">
                <a:solidFill>
                  <a:srgbClr val="000000"/>
                </a:solidFill>
                <a:effectLst/>
                <a:latin typeface="Myriad Pro"/>
              </a:rPr>
              <a:t> </a:t>
            </a:r>
            <a:r>
              <a:rPr lang="en-US" sz="1800" b="0" i="0" dirty="0">
                <a:solidFill>
                  <a:srgbClr val="444444"/>
                </a:solidFill>
                <a:effectLst/>
                <a:latin typeface="Myriad Pro"/>
              </a:rPr>
              <a:t>​</a:t>
            </a:r>
          </a:p>
          <a:p>
            <a:pPr marL="742950" lvl="1" indent="-285750" algn="l" rtl="0" fontAlgn="base">
              <a:buFont typeface="Arial" panose="020B0604020202020204" pitchFamily="34" charset="0"/>
              <a:buChar char="•"/>
            </a:pPr>
            <a:r>
              <a:rPr lang="en-AU" sz="1800" b="0" i="0" u="none" strike="noStrike" dirty="0">
                <a:solidFill>
                  <a:srgbClr val="000000"/>
                </a:solidFill>
                <a:effectLst/>
                <a:latin typeface="Myriad Pro"/>
              </a:rPr>
              <a:t>The palliMEDS app downloaded onto your phone</a:t>
            </a:r>
            <a:endParaRPr lang="en-AU" dirty="0"/>
          </a:p>
          <a:p>
            <a:endParaRPr lang="en-AU" dirty="0"/>
          </a:p>
        </p:txBody>
      </p:sp>
      <p:sp>
        <p:nvSpPr>
          <p:cNvPr id="4" name="Slide Number Placeholder 3"/>
          <p:cNvSpPr>
            <a:spLocks noGrp="1"/>
          </p:cNvSpPr>
          <p:nvPr>
            <p:ph type="sldNum" sz="quarter" idx="5"/>
          </p:nvPr>
        </p:nvSpPr>
        <p:spPr/>
        <p:txBody>
          <a:bodyPr/>
          <a:lstStyle/>
          <a:p>
            <a:fld id="{D9FC3C91-ADBA-4EDE-B092-8E7E78CD9730}" type="slidenum">
              <a:rPr lang="en-AU" smtClean="0"/>
              <a:t>1</a:t>
            </a:fld>
            <a:endParaRPr lang="en-AU"/>
          </a:p>
        </p:txBody>
      </p:sp>
    </p:spTree>
    <p:extLst>
      <p:ext uri="{BB962C8B-B14F-4D97-AF65-F5344CB8AC3E}">
        <p14:creationId xmlns:p14="http://schemas.microsoft.com/office/powerpoint/2010/main" val="39423876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Facilitator notes:</a:t>
            </a:r>
          </a:p>
          <a:p>
            <a:pPr marL="171450" indent="-171450">
              <a:buFont typeface="Arial" panose="020B0604020202020204" pitchFamily="34" charset="0"/>
              <a:buChar char="•"/>
            </a:pPr>
            <a:r>
              <a:rPr lang="en-AU"/>
              <a:t>The videos show how to do each step when providing practical care.</a:t>
            </a:r>
          </a:p>
          <a:p>
            <a:pPr marL="171450" indent="-171450">
              <a:buFont typeface="Arial" panose="020B0604020202020204" pitchFamily="34" charset="0"/>
              <a:buChar char="•"/>
            </a:pPr>
            <a:r>
              <a:rPr lang="en-AU"/>
              <a:t>The videos support carers’ different learning styles.</a:t>
            </a:r>
          </a:p>
          <a:p>
            <a:endParaRPr lang="en-AU"/>
          </a:p>
        </p:txBody>
      </p:sp>
      <p:sp>
        <p:nvSpPr>
          <p:cNvPr id="4" name="Slide Number Placeholder 3"/>
          <p:cNvSpPr>
            <a:spLocks noGrp="1"/>
          </p:cNvSpPr>
          <p:nvPr>
            <p:ph type="sldNum" sz="quarter" idx="5"/>
          </p:nvPr>
        </p:nvSpPr>
        <p:spPr/>
        <p:txBody>
          <a:bodyPr/>
          <a:lstStyle/>
          <a:p>
            <a:fld id="{D9FC3C91-ADBA-4EDE-B092-8E7E78CD9730}" type="slidenum">
              <a:rPr lang="en-AU" smtClean="0"/>
              <a:t>10</a:t>
            </a:fld>
            <a:endParaRPr lang="en-AU"/>
          </a:p>
        </p:txBody>
      </p:sp>
    </p:spTree>
    <p:extLst>
      <p:ext uri="{BB962C8B-B14F-4D97-AF65-F5344CB8AC3E}">
        <p14:creationId xmlns:p14="http://schemas.microsoft.com/office/powerpoint/2010/main" val="1512311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solidFill>
                  <a:schemeClr val="tx1"/>
                </a:solidFill>
                <a:latin typeface="Myriad Pro" panose="020B0503030403020204" pitchFamily="34" charset="0"/>
              </a:rPr>
              <a:t>Facilitator notes</a:t>
            </a:r>
            <a:r>
              <a:rPr lang="en-AU" b="0">
                <a:solidFill>
                  <a:schemeClr val="tx1"/>
                </a:solidFill>
                <a:latin typeface="Myriad Pro" panose="020B0503030403020204" pitchFamily="34" charset="0"/>
              </a:rPr>
              <a:t>: The practice demonstration kit can be used by nurses as a teaching aid during the one-on-one training session and by carers to practice giving medicines through a subcutaneous cannula during and after the training session. ​</a:t>
            </a:r>
            <a:br>
              <a:rPr lang="en-AU" b="0">
                <a:solidFill>
                  <a:schemeClr val="tx1"/>
                </a:solidFill>
                <a:latin typeface="Myriad Pro" panose="020B0503030403020204" pitchFamily="34" charset="0"/>
              </a:rPr>
            </a:br>
            <a:r>
              <a:rPr lang="en-AU" b="0">
                <a:solidFill>
                  <a:schemeClr val="tx1"/>
                </a:solidFill>
                <a:latin typeface="Myriad Pro" panose="020B0503030403020204" pitchFamily="34" charset="0"/>
              </a:rPr>
              <a:t>​The practice demonstration kit consists of a disposal plastic box with a subcutaneous cannula inserted into a stoma-type adhesive dressing on the lid of the box. The dressing mimics a person’s skin. The other equipment in the plastic box includes blunt drawing-up needles, glass and plastic ampoules, syringes (1mL and 3mL) and syringe caps.​</a:t>
            </a:r>
            <a:br>
              <a:rPr lang="en-AU" b="0">
                <a:solidFill>
                  <a:schemeClr val="tx1"/>
                </a:solidFill>
                <a:latin typeface="Myriad Pro" panose="020B0503030403020204" pitchFamily="34" charset="0"/>
              </a:rPr>
            </a:br>
            <a:endParaRPr lang="en-AU"/>
          </a:p>
        </p:txBody>
      </p:sp>
      <p:sp>
        <p:nvSpPr>
          <p:cNvPr id="4" name="Slide Number Placeholder 3"/>
          <p:cNvSpPr>
            <a:spLocks noGrp="1"/>
          </p:cNvSpPr>
          <p:nvPr>
            <p:ph type="sldNum" sz="quarter" idx="5"/>
          </p:nvPr>
        </p:nvSpPr>
        <p:spPr/>
        <p:txBody>
          <a:bodyPr/>
          <a:lstStyle/>
          <a:p>
            <a:fld id="{D9FC3C91-ADBA-4EDE-B092-8E7E78CD9730}" type="slidenum">
              <a:rPr lang="en-AU" smtClean="0"/>
              <a:t>11</a:t>
            </a:fld>
            <a:endParaRPr lang="en-AU"/>
          </a:p>
        </p:txBody>
      </p:sp>
    </p:spTree>
    <p:extLst>
      <p:ext uri="{BB962C8B-B14F-4D97-AF65-F5344CB8AC3E}">
        <p14:creationId xmlns:p14="http://schemas.microsoft.com/office/powerpoint/2010/main" val="1792023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cs typeface="Calibri"/>
            </a:endParaRPr>
          </a:p>
        </p:txBody>
      </p:sp>
      <p:sp>
        <p:nvSpPr>
          <p:cNvPr id="4" name="Slide Number Placeholder 3"/>
          <p:cNvSpPr>
            <a:spLocks noGrp="1"/>
          </p:cNvSpPr>
          <p:nvPr>
            <p:ph type="sldNum" sz="quarter" idx="5"/>
          </p:nvPr>
        </p:nvSpPr>
        <p:spPr/>
        <p:txBody>
          <a:bodyPr/>
          <a:lstStyle/>
          <a:p>
            <a:fld id="{D9FC3C91-ADBA-4EDE-B092-8E7E78CD9730}" type="slidenum">
              <a:rPr lang="en-AU" smtClean="0"/>
              <a:t>12</a:t>
            </a:fld>
            <a:endParaRPr lang="en-AU"/>
          </a:p>
        </p:txBody>
      </p:sp>
    </p:spTree>
    <p:extLst>
      <p:ext uri="{BB962C8B-B14F-4D97-AF65-F5344CB8AC3E}">
        <p14:creationId xmlns:p14="http://schemas.microsoft.com/office/powerpoint/2010/main" val="42613116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D9FC3C91-ADBA-4EDE-B092-8E7E78CD9730}" type="slidenum">
              <a:rPr lang="en-AU" smtClean="0"/>
              <a:t>14</a:t>
            </a:fld>
            <a:endParaRPr lang="en-AU"/>
          </a:p>
        </p:txBody>
      </p:sp>
    </p:spTree>
    <p:extLst>
      <p:ext uri="{BB962C8B-B14F-4D97-AF65-F5344CB8AC3E}">
        <p14:creationId xmlns:p14="http://schemas.microsoft.com/office/powerpoint/2010/main" val="6793846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latin typeface="Myriad Pro"/>
              </a:rPr>
              <a:t>Facilitator notes:</a:t>
            </a:r>
          </a:p>
          <a:p>
            <a:r>
              <a:rPr lang="en-AU"/>
              <a:t>The tip sheets provide written and pictorial information about how to identify a symptom and what actions can be taken to help the person being cared for. </a:t>
            </a:r>
            <a:r>
              <a:rPr lang="en-US"/>
              <a:t> </a:t>
            </a:r>
            <a:endParaRPr lang="en-US">
              <a:cs typeface="Calibri"/>
            </a:endParaRPr>
          </a:p>
        </p:txBody>
      </p:sp>
      <p:sp>
        <p:nvSpPr>
          <p:cNvPr id="4" name="Slide Number Placeholder 3"/>
          <p:cNvSpPr>
            <a:spLocks noGrp="1"/>
          </p:cNvSpPr>
          <p:nvPr>
            <p:ph type="sldNum" sz="quarter" idx="5"/>
          </p:nvPr>
        </p:nvSpPr>
        <p:spPr/>
        <p:txBody>
          <a:bodyPr/>
          <a:lstStyle/>
          <a:p>
            <a:fld id="{D9FC3C91-ADBA-4EDE-B092-8E7E78CD9730}" type="slidenum">
              <a:rPr lang="en-AU" smtClean="0"/>
              <a:t>15</a:t>
            </a:fld>
            <a:endParaRPr lang="en-AU"/>
          </a:p>
        </p:txBody>
      </p:sp>
    </p:spTree>
    <p:extLst>
      <p:ext uri="{BB962C8B-B14F-4D97-AF65-F5344CB8AC3E}">
        <p14:creationId xmlns:p14="http://schemas.microsoft.com/office/powerpoint/2010/main" val="37029263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solidFill>
                  <a:schemeClr val="tx1"/>
                </a:solidFill>
                <a:latin typeface="Myriad Pro" panose="020B0503030403020204" pitchFamily="34" charset="0"/>
              </a:rPr>
              <a:t>Facilitator notes: </a:t>
            </a:r>
          </a:p>
          <a:p>
            <a:pPr marL="171450" indent="-171450">
              <a:buFont typeface="Arial" panose="020B0604020202020204" pitchFamily="34" charset="0"/>
              <a:buChar char="•"/>
            </a:pPr>
            <a:r>
              <a:rPr lang="en-AU"/>
              <a:t>Help manage symptoms at home</a:t>
            </a:r>
            <a:r>
              <a:rPr lang="en-AU">
                <a:cs typeface="+mn-lt"/>
              </a:rPr>
              <a:t>: </a:t>
            </a:r>
            <a:r>
              <a:rPr lang="en-AU"/>
              <a:t>This illustrated guide explains how to manage symptoms at home by giving medicine.  </a:t>
            </a:r>
          </a:p>
          <a:p>
            <a:pPr marL="171450" indent="-171450">
              <a:buFont typeface="Arial" panose="020B0604020202020204" pitchFamily="34" charset="0"/>
              <a:buChar char="•"/>
            </a:pPr>
            <a:r>
              <a:rPr lang="en-AU"/>
              <a:t>Put the medicine in the syringe: This illustrated guide explains how to label a syringe correctly, open an ampoule and draw up medicine using a step-by-step approach.  </a:t>
            </a:r>
          </a:p>
          <a:p>
            <a:pPr marL="171450" indent="-171450">
              <a:buFont typeface="Arial" panose="020B0604020202020204" pitchFamily="34" charset="0"/>
              <a:buChar char="•"/>
            </a:pPr>
            <a:r>
              <a:rPr lang="en-AU"/>
              <a:t>Give the medicine under the skin: This illustrated guide explains how to give medicine through a subcutaneous cannula using a step-by-step approach.  </a:t>
            </a:r>
          </a:p>
        </p:txBody>
      </p:sp>
      <p:sp>
        <p:nvSpPr>
          <p:cNvPr id="4" name="Slide Number Placeholder 3"/>
          <p:cNvSpPr>
            <a:spLocks noGrp="1"/>
          </p:cNvSpPr>
          <p:nvPr>
            <p:ph type="sldNum" sz="quarter" idx="5"/>
          </p:nvPr>
        </p:nvSpPr>
        <p:spPr/>
        <p:txBody>
          <a:bodyPr/>
          <a:lstStyle/>
          <a:p>
            <a:fld id="{D9FC3C91-ADBA-4EDE-B092-8E7E78CD9730}" type="slidenum">
              <a:rPr lang="en-AU" smtClean="0"/>
              <a:t>16</a:t>
            </a:fld>
            <a:endParaRPr lang="en-AU"/>
          </a:p>
        </p:txBody>
      </p:sp>
    </p:spTree>
    <p:extLst>
      <p:ext uri="{BB962C8B-B14F-4D97-AF65-F5344CB8AC3E}">
        <p14:creationId xmlns:p14="http://schemas.microsoft.com/office/powerpoint/2010/main" val="14384399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Facilitator notes:</a:t>
            </a:r>
          </a:p>
          <a:p>
            <a:r>
              <a:rPr lang="en-AU"/>
              <a:t>The medicines book is for families to record all the subcutaneous medicines that are given.  </a:t>
            </a:r>
            <a:endParaRPr lang="en-US"/>
          </a:p>
          <a:p>
            <a:endParaRPr lang="en-AU">
              <a:cs typeface="Calibri"/>
            </a:endParaRPr>
          </a:p>
        </p:txBody>
      </p:sp>
      <p:sp>
        <p:nvSpPr>
          <p:cNvPr id="4" name="Slide Number Placeholder 3"/>
          <p:cNvSpPr>
            <a:spLocks noGrp="1"/>
          </p:cNvSpPr>
          <p:nvPr>
            <p:ph type="sldNum" sz="quarter" idx="5"/>
          </p:nvPr>
        </p:nvSpPr>
        <p:spPr/>
        <p:txBody>
          <a:bodyPr/>
          <a:lstStyle/>
          <a:p>
            <a:fld id="{D9FC3C91-ADBA-4EDE-B092-8E7E78CD9730}" type="slidenum">
              <a:rPr lang="en-AU" smtClean="0"/>
              <a:t>17</a:t>
            </a:fld>
            <a:endParaRPr lang="en-AU"/>
          </a:p>
        </p:txBody>
      </p:sp>
    </p:spTree>
    <p:extLst>
      <p:ext uri="{BB962C8B-B14F-4D97-AF65-F5344CB8AC3E}">
        <p14:creationId xmlns:p14="http://schemas.microsoft.com/office/powerpoint/2010/main" val="6134285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solidFill>
                  <a:schemeClr val="tx1"/>
                </a:solidFill>
                <a:latin typeface="Myriad Pro" panose="020B0503030403020204" pitchFamily="34" charset="0"/>
              </a:rPr>
              <a:t>Facilitator notes:</a:t>
            </a:r>
          </a:p>
          <a:p>
            <a:pPr marL="171450" indent="-171450">
              <a:buFont typeface="Arial" panose="020B0604020202020204" pitchFamily="34" charset="0"/>
              <a:buChar char="•"/>
            </a:pPr>
            <a:r>
              <a:rPr lang="en-AU" dirty="0">
                <a:solidFill>
                  <a:schemeClr val="tx1"/>
                </a:solidFill>
                <a:latin typeface="Myriad Pro"/>
              </a:rPr>
              <a:t>The colour-coded labelling system acts as an extra safety check for the carer</a:t>
            </a:r>
            <a:r>
              <a:rPr lang="en-AU" dirty="0">
                <a:latin typeface="Myriad Pro"/>
              </a:rPr>
              <a:t>/family</a:t>
            </a:r>
            <a:r>
              <a:rPr lang="en-AU" dirty="0">
                <a:solidFill>
                  <a:schemeClr val="tx1"/>
                </a:solidFill>
                <a:latin typeface="Myriad Pro"/>
              </a:rPr>
              <a:t> to help them select the correct medicine for each breakthrough symptom. It includes:</a:t>
            </a:r>
            <a:r>
              <a:rPr lang="en-AU" dirty="0">
                <a:latin typeface="Myriad Pro"/>
              </a:rPr>
              <a:t> </a:t>
            </a:r>
            <a:endParaRPr lang="en-AU" dirty="0">
              <a:solidFill>
                <a:schemeClr val="tx1"/>
              </a:solidFill>
              <a:latin typeface="Myriad Pro" panose="020B0503030403020204" pitchFamily="34" charset="0"/>
            </a:endParaRPr>
          </a:p>
          <a:p>
            <a:pPr marL="628650" lvl="1" indent="-171450">
              <a:buFont typeface="Arial" panose="020B0604020202020204" pitchFamily="34" charset="0"/>
              <a:buChar char="•"/>
            </a:pPr>
            <a:r>
              <a:rPr lang="en-AU" dirty="0">
                <a:solidFill>
                  <a:schemeClr val="tx1"/>
                </a:solidFill>
                <a:latin typeface="Myriad Pro" panose="020B0503030403020204" pitchFamily="34" charset="0"/>
              </a:rPr>
              <a:t>Colour-coded sticky labels for syringes and</a:t>
            </a:r>
          </a:p>
          <a:p>
            <a:pPr marL="628650" lvl="1" indent="-171450">
              <a:buFont typeface="Arial"/>
              <a:buChar char="•"/>
            </a:pPr>
            <a:r>
              <a:rPr lang="en-AU" dirty="0">
                <a:latin typeface="Myriad Pro"/>
              </a:rPr>
              <a:t>A wall chart</a:t>
            </a:r>
            <a:endParaRPr lang="en-AU" dirty="0"/>
          </a:p>
          <a:p>
            <a:pPr marL="171450" lvl="0" indent="-171450">
              <a:buFont typeface="Arial" panose="020B0604020202020204" pitchFamily="34" charset="0"/>
              <a:buChar char="•"/>
            </a:pPr>
            <a:r>
              <a:rPr lang="en-AU" i="0" dirty="0">
                <a:solidFill>
                  <a:schemeClr val="tx1"/>
                </a:solidFill>
                <a:latin typeface="Myriad Pro" panose="020B0503030403020204" pitchFamily="34" charset="0"/>
              </a:rPr>
              <a:t>The colour-coded labelling system is adapted from: Australian Commission on Safety and Quality in Health Care. </a:t>
            </a:r>
            <a:r>
              <a:rPr lang="en-AU" i="1" dirty="0">
                <a:solidFill>
                  <a:schemeClr val="tx1"/>
                </a:solidFill>
                <a:latin typeface="Myriad Pro" panose="020B0503030403020204" pitchFamily="34" charset="0"/>
              </a:rPr>
              <a:t>National Standards for User-applied Labelling of Injectable Medicines, Fluids and Lines</a:t>
            </a:r>
            <a:r>
              <a:rPr lang="en-AU" i="0" dirty="0">
                <a:solidFill>
                  <a:schemeClr val="tx1"/>
                </a:solidFill>
                <a:latin typeface="Myriad Pro" panose="020B0503030403020204" pitchFamily="34" charset="0"/>
              </a:rPr>
              <a:t>. 2015</a:t>
            </a:r>
            <a:r>
              <a:rPr lang="en-AU" i="1" dirty="0">
                <a:solidFill>
                  <a:schemeClr val="tx1"/>
                </a:solidFill>
                <a:latin typeface="Myriad Pro" panose="020B0503030403020204" pitchFamily="34" charset="0"/>
              </a:rPr>
              <a:t>. </a:t>
            </a:r>
          </a:p>
          <a:p>
            <a:pPr marL="171450" indent="-171450">
              <a:buFont typeface="Arial" panose="020B0604020202020204" pitchFamily="34" charset="0"/>
              <a:buChar char="•"/>
            </a:pPr>
            <a:r>
              <a:rPr lang="en-AU" i="0" dirty="0">
                <a:solidFill>
                  <a:schemeClr val="tx1"/>
                </a:solidFill>
                <a:latin typeface="Myriad Pro"/>
              </a:rPr>
              <a:t>The nurse must always reiterate to the carer</a:t>
            </a:r>
            <a:r>
              <a:rPr lang="en-AU" dirty="0">
                <a:latin typeface="Myriad Pro"/>
              </a:rPr>
              <a:t>/family</a:t>
            </a:r>
            <a:r>
              <a:rPr lang="en-AU" i="0" dirty="0">
                <a:solidFill>
                  <a:schemeClr val="tx1"/>
                </a:solidFill>
                <a:latin typeface="Myriad Pro"/>
              </a:rPr>
              <a:t> that </a:t>
            </a:r>
            <a:r>
              <a:rPr lang="en-AU" sz="1200" i="0" kern="1200" dirty="0">
                <a:solidFill>
                  <a:schemeClr val="tx1"/>
                </a:solidFill>
                <a:effectLst/>
                <a:latin typeface="Myriad Pro"/>
              </a:rPr>
              <a:t>the most important thing is to check the label on the syringe. This is an important part of the competency check.</a:t>
            </a:r>
            <a:r>
              <a:rPr lang="en-AU" dirty="0">
                <a:latin typeface="Myriad Pro"/>
              </a:rPr>
              <a:t> </a:t>
            </a:r>
            <a:endParaRPr lang="en-AU" i="0" dirty="0">
              <a:solidFill>
                <a:schemeClr val="tx1"/>
              </a:solidFill>
              <a:latin typeface="Myriad Pro" panose="020B0503030403020204" pitchFamily="34" charset="0"/>
            </a:endParaRPr>
          </a:p>
        </p:txBody>
      </p:sp>
      <p:sp>
        <p:nvSpPr>
          <p:cNvPr id="4" name="Slide Number Placeholder 3"/>
          <p:cNvSpPr>
            <a:spLocks noGrp="1"/>
          </p:cNvSpPr>
          <p:nvPr>
            <p:ph type="sldNum" sz="quarter" idx="5"/>
          </p:nvPr>
        </p:nvSpPr>
        <p:spPr/>
        <p:txBody>
          <a:bodyPr/>
          <a:lstStyle/>
          <a:p>
            <a:fld id="{D9FC3C91-ADBA-4EDE-B092-8E7E78CD9730}" type="slidenum">
              <a:rPr lang="en-AU" smtClean="0"/>
              <a:t>18</a:t>
            </a:fld>
            <a:endParaRPr lang="en-AU"/>
          </a:p>
        </p:txBody>
      </p:sp>
    </p:spTree>
    <p:extLst>
      <p:ext uri="{BB962C8B-B14F-4D97-AF65-F5344CB8AC3E}">
        <p14:creationId xmlns:p14="http://schemas.microsoft.com/office/powerpoint/2010/main" val="19946243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solidFill>
                  <a:schemeClr val="tx1"/>
                </a:solidFill>
                <a:latin typeface="Myriad Pro" panose="020B0503030403020204" pitchFamily="34" charset="0"/>
              </a:rPr>
              <a:t>Facilitator notes: </a:t>
            </a:r>
          </a:p>
          <a:p>
            <a:pPr marL="171450" indent="-171450">
              <a:buFont typeface="Arial" panose="020B0604020202020204" pitchFamily="34" charset="0"/>
              <a:buChar char="•"/>
            </a:pPr>
            <a:r>
              <a:rPr lang="en-AU"/>
              <a:t>The videos show how to do each step when giving subcutaneous medicine. </a:t>
            </a:r>
            <a:endParaRPr lang="en-AU">
              <a:latin typeface="Calibri"/>
              <a:cs typeface="Calibri"/>
            </a:endParaRPr>
          </a:p>
          <a:p>
            <a:pPr marL="171450" indent="-171450">
              <a:buFont typeface="Arial" panose="020B0604020202020204" pitchFamily="34" charset="0"/>
              <a:buChar char="•"/>
            </a:pPr>
            <a:r>
              <a:rPr lang="en-AU">
                <a:solidFill>
                  <a:schemeClr val="tx1"/>
                </a:solidFill>
                <a:latin typeface="Myriad Pro"/>
              </a:rPr>
              <a:t>The videos</a:t>
            </a:r>
            <a:r>
              <a:rPr lang="en-AU">
                <a:latin typeface="Myriad Pro"/>
              </a:rPr>
              <a:t> support</a:t>
            </a:r>
            <a:r>
              <a:rPr lang="en-AU">
                <a:solidFill>
                  <a:schemeClr val="tx1"/>
                </a:solidFill>
                <a:latin typeface="Myriad Pro"/>
              </a:rPr>
              <a:t> carers’ different learning styles</a:t>
            </a:r>
            <a:r>
              <a:rPr lang="en-AU"/>
              <a:t>. </a:t>
            </a:r>
            <a:endParaRPr lang="en-AU">
              <a:cs typeface="Calibri"/>
            </a:endParaRPr>
          </a:p>
        </p:txBody>
      </p:sp>
      <p:sp>
        <p:nvSpPr>
          <p:cNvPr id="4" name="Slide Number Placeholder 3"/>
          <p:cNvSpPr>
            <a:spLocks noGrp="1"/>
          </p:cNvSpPr>
          <p:nvPr>
            <p:ph type="sldNum" sz="quarter" idx="5"/>
          </p:nvPr>
        </p:nvSpPr>
        <p:spPr/>
        <p:txBody>
          <a:bodyPr/>
          <a:lstStyle/>
          <a:p>
            <a:fld id="{D9FC3C91-ADBA-4EDE-B092-8E7E78CD9730}" type="slidenum">
              <a:rPr lang="en-AU" smtClean="0"/>
              <a:t>19</a:t>
            </a:fld>
            <a:endParaRPr lang="en-AU"/>
          </a:p>
        </p:txBody>
      </p:sp>
    </p:spTree>
    <p:extLst>
      <p:ext uri="{BB962C8B-B14F-4D97-AF65-F5344CB8AC3E}">
        <p14:creationId xmlns:p14="http://schemas.microsoft.com/office/powerpoint/2010/main" val="18273787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solidFill>
                  <a:schemeClr val="tx1"/>
                </a:solidFill>
                <a:latin typeface="Myriad Pro" panose="020B0503030403020204" pitchFamily="34" charset="0"/>
              </a:rPr>
              <a:t>Facilitator notes: </a:t>
            </a:r>
          </a:p>
          <a:p>
            <a:pPr marL="171450" indent="-171450">
              <a:buFont typeface="Arial" panose="020B0604020202020204" pitchFamily="34" charset="0"/>
              <a:buChar char="•"/>
            </a:pPr>
            <a:r>
              <a:rPr lang="en-AU"/>
              <a:t>The videos show how to do each step when giving subcutaneous medicine. </a:t>
            </a:r>
            <a:endParaRPr lang="en-AU">
              <a:latin typeface="Calibri"/>
              <a:cs typeface="Calibri"/>
            </a:endParaRPr>
          </a:p>
          <a:p>
            <a:pPr marL="171450" indent="-171450">
              <a:buFont typeface="Arial" panose="020B0604020202020204" pitchFamily="34" charset="0"/>
              <a:buChar char="•"/>
            </a:pPr>
            <a:r>
              <a:rPr lang="en-AU">
                <a:solidFill>
                  <a:schemeClr val="tx1"/>
                </a:solidFill>
                <a:latin typeface="Myriad Pro"/>
              </a:rPr>
              <a:t>The videos</a:t>
            </a:r>
            <a:r>
              <a:rPr lang="en-AU">
                <a:latin typeface="Myriad Pro"/>
              </a:rPr>
              <a:t> support</a:t>
            </a:r>
            <a:r>
              <a:rPr lang="en-AU">
                <a:solidFill>
                  <a:schemeClr val="tx1"/>
                </a:solidFill>
                <a:latin typeface="Myriad Pro"/>
              </a:rPr>
              <a:t> carers’ different learning styles</a:t>
            </a:r>
            <a:r>
              <a:rPr lang="en-AU"/>
              <a:t>. </a:t>
            </a:r>
            <a:endParaRPr lang="en-AU">
              <a:cs typeface="Calibri"/>
            </a:endParaRPr>
          </a:p>
        </p:txBody>
      </p:sp>
      <p:sp>
        <p:nvSpPr>
          <p:cNvPr id="4" name="Slide Number Placeholder 3"/>
          <p:cNvSpPr>
            <a:spLocks noGrp="1"/>
          </p:cNvSpPr>
          <p:nvPr>
            <p:ph type="sldNum" sz="quarter" idx="5"/>
          </p:nvPr>
        </p:nvSpPr>
        <p:spPr/>
        <p:txBody>
          <a:bodyPr/>
          <a:lstStyle/>
          <a:p>
            <a:fld id="{D9FC3C91-ADBA-4EDE-B092-8E7E78CD9730}" type="slidenum">
              <a:rPr lang="en-AU" smtClean="0"/>
              <a:t>20</a:t>
            </a:fld>
            <a:endParaRPr lang="en-AU"/>
          </a:p>
        </p:txBody>
      </p:sp>
    </p:spTree>
    <p:extLst>
      <p:ext uri="{BB962C8B-B14F-4D97-AF65-F5344CB8AC3E}">
        <p14:creationId xmlns:p14="http://schemas.microsoft.com/office/powerpoint/2010/main" val="24743805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solidFill>
                  <a:schemeClr val="tx1"/>
                </a:solidFill>
                <a:latin typeface="Myriad Pro" panose="020B0503030403020204" pitchFamily="34" charset="0"/>
              </a:rPr>
              <a:t>Facilitator notes: </a:t>
            </a:r>
            <a:r>
              <a:rPr lang="en-AU" b="0">
                <a:solidFill>
                  <a:schemeClr val="tx1"/>
                </a:solidFill>
                <a:latin typeface="Myriad Pro" panose="020B0503030403020204" pitchFamily="34" charset="0"/>
              </a:rPr>
              <a:t>The tip sheets provide written and pictorial information about how to identify a symptom and what actions can be taken to help the person being cared for. </a:t>
            </a:r>
            <a:r>
              <a:rPr lang="en-AU" b="1">
                <a:solidFill>
                  <a:schemeClr val="tx1"/>
                </a:solidFill>
                <a:latin typeface="Myriad Pro" panose="020B0503030403020204" pitchFamily="34" charset="0"/>
              </a:rPr>
              <a:t>​</a:t>
            </a:r>
          </a:p>
        </p:txBody>
      </p:sp>
      <p:sp>
        <p:nvSpPr>
          <p:cNvPr id="4" name="Slide Number Placeholder 3"/>
          <p:cNvSpPr>
            <a:spLocks noGrp="1"/>
          </p:cNvSpPr>
          <p:nvPr>
            <p:ph type="sldNum" sz="quarter" idx="5"/>
          </p:nvPr>
        </p:nvSpPr>
        <p:spPr/>
        <p:txBody>
          <a:bodyPr/>
          <a:lstStyle/>
          <a:p>
            <a:fld id="{D9FC3C91-ADBA-4EDE-B092-8E7E78CD9730}" type="slidenum">
              <a:rPr lang="en-AU" smtClean="0"/>
              <a:t>2</a:t>
            </a:fld>
            <a:endParaRPr lang="en-AU"/>
          </a:p>
        </p:txBody>
      </p:sp>
    </p:spTree>
    <p:extLst>
      <p:ext uri="{BB962C8B-B14F-4D97-AF65-F5344CB8AC3E}">
        <p14:creationId xmlns:p14="http://schemas.microsoft.com/office/powerpoint/2010/main" val="17990692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cs typeface="Calibri"/>
            </a:endParaRPr>
          </a:p>
        </p:txBody>
      </p:sp>
      <p:sp>
        <p:nvSpPr>
          <p:cNvPr id="4" name="Slide Number Placeholder 3"/>
          <p:cNvSpPr>
            <a:spLocks noGrp="1"/>
          </p:cNvSpPr>
          <p:nvPr>
            <p:ph type="sldNum" sz="quarter" idx="5"/>
          </p:nvPr>
        </p:nvSpPr>
        <p:spPr/>
        <p:txBody>
          <a:bodyPr/>
          <a:lstStyle/>
          <a:p>
            <a:fld id="{D9FC3C91-ADBA-4EDE-B092-8E7E78CD9730}" type="slidenum">
              <a:rPr lang="en-AU" smtClean="0"/>
              <a:t>21</a:t>
            </a:fld>
            <a:endParaRPr lang="en-AU"/>
          </a:p>
        </p:txBody>
      </p:sp>
    </p:spTree>
    <p:extLst>
      <p:ext uri="{BB962C8B-B14F-4D97-AF65-F5344CB8AC3E}">
        <p14:creationId xmlns:p14="http://schemas.microsoft.com/office/powerpoint/2010/main" val="17952860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cs typeface="Calibri"/>
            </a:endParaRPr>
          </a:p>
        </p:txBody>
      </p:sp>
      <p:sp>
        <p:nvSpPr>
          <p:cNvPr id="4" name="Slide Number Placeholder 3"/>
          <p:cNvSpPr>
            <a:spLocks noGrp="1"/>
          </p:cNvSpPr>
          <p:nvPr>
            <p:ph type="sldNum" sz="quarter" idx="5"/>
          </p:nvPr>
        </p:nvSpPr>
        <p:spPr/>
        <p:txBody>
          <a:bodyPr/>
          <a:lstStyle/>
          <a:p>
            <a:fld id="{D9FC3C91-ADBA-4EDE-B092-8E7E78CD9730}" type="slidenum">
              <a:rPr lang="en-AU" smtClean="0"/>
              <a:t>22</a:t>
            </a:fld>
            <a:endParaRPr lang="en-AU"/>
          </a:p>
        </p:txBody>
      </p:sp>
    </p:spTree>
    <p:extLst>
      <p:ext uri="{BB962C8B-B14F-4D97-AF65-F5344CB8AC3E}">
        <p14:creationId xmlns:p14="http://schemas.microsoft.com/office/powerpoint/2010/main" val="40815148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cs typeface="Calibri"/>
            </a:endParaRPr>
          </a:p>
        </p:txBody>
      </p:sp>
      <p:sp>
        <p:nvSpPr>
          <p:cNvPr id="4" name="Slide Number Placeholder 3"/>
          <p:cNvSpPr>
            <a:spLocks noGrp="1"/>
          </p:cNvSpPr>
          <p:nvPr>
            <p:ph type="sldNum" sz="quarter" idx="5"/>
          </p:nvPr>
        </p:nvSpPr>
        <p:spPr/>
        <p:txBody>
          <a:bodyPr/>
          <a:lstStyle/>
          <a:p>
            <a:fld id="{D9FC3C91-ADBA-4EDE-B092-8E7E78CD9730}" type="slidenum">
              <a:rPr lang="en-AU" smtClean="0"/>
              <a:t>23</a:t>
            </a:fld>
            <a:endParaRPr lang="en-AU"/>
          </a:p>
        </p:txBody>
      </p:sp>
    </p:spTree>
    <p:extLst>
      <p:ext uri="{BB962C8B-B14F-4D97-AF65-F5344CB8AC3E}">
        <p14:creationId xmlns:p14="http://schemas.microsoft.com/office/powerpoint/2010/main" val="10127807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Facilitator notes</a:t>
            </a:r>
            <a:r>
              <a:rPr lang="en-AU"/>
              <a:t>: The tip sheet provides written and pictorial information about how to identify when a person is nearing death and how to identify when a person has died.</a:t>
            </a:r>
          </a:p>
        </p:txBody>
      </p:sp>
      <p:sp>
        <p:nvSpPr>
          <p:cNvPr id="4" name="Slide Number Placeholder 3"/>
          <p:cNvSpPr>
            <a:spLocks noGrp="1"/>
          </p:cNvSpPr>
          <p:nvPr>
            <p:ph type="sldNum" sz="quarter" idx="5"/>
          </p:nvPr>
        </p:nvSpPr>
        <p:spPr/>
        <p:txBody>
          <a:bodyPr/>
          <a:lstStyle/>
          <a:p>
            <a:fld id="{D9FC3C91-ADBA-4EDE-B092-8E7E78CD9730}" type="slidenum">
              <a:rPr lang="en-AU" smtClean="0"/>
              <a:t>3</a:t>
            </a:fld>
            <a:endParaRPr lang="en-AU"/>
          </a:p>
        </p:txBody>
      </p:sp>
    </p:spTree>
    <p:extLst>
      <p:ext uri="{BB962C8B-B14F-4D97-AF65-F5344CB8AC3E}">
        <p14:creationId xmlns:p14="http://schemas.microsoft.com/office/powerpoint/2010/main" val="21404394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Facilitator notes</a:t>
            </a:r>
            <a:r>
              <a:rPr lang="en-AU"/>
              <a:t>: The factsheets provide written and pictorial information about how infusion pumps and devices work and how to help manage them in the home. </a:t>
            </a:r>
          </a:p>
        </p:txBody>
      </p:sp>
      <p:sp>
        <p:nvSpPr>
          <p:cNvPr id="4" name="Slide Number Placeholder 3"/>
          <p:cNvSpPr>
            <a:spLocks noGrp="1"/>
          </p:cNvSpPr>
          <p:nvPr>
            <p:ph type="sldNum" sz="quarter" idx="5"/>
          </p:nvPr>
        </p:nvSpPr>
        <p:spPr/>
        <p:txBody>
          <a:bodyPr/>
          <a:lstStyle/>
          <a:p>
            <a:fld id="{D9FC3C91-ADBA-4EDE-B092-8E7E78CD9730}" type="slidenum">
              <a:rPr lang="en-AU" smtClean="0"/>
              <a:t>4</a:t>
            </a:fld>
            <a:endParaRPr lang="en-AU"/>
          </a:p>
        </p:txBody>
      </p:sp>
    </p:spTree>
    <p:extLst>
      <p:ext uri="{BB962C8B-B14F-4D97-AF65-F5344CB8AC3E}">
        <p14:creationId xmlns:p14="http://schemas.microsoft.com/office/powerpoint/2010/main" val="7851777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Facilitator notes: </a:t>
            </a:r>
            <a:r>
              <a:rPr lang="en-AU"/>
              <a:t>The illustrated guides and videos explain how to provide practical care for someone in the home using a step-by-step approach.</a:t>
            </a:r>
            <a:br>
              <a:rPr lang="en-AU"/>
            </a:br>
            <a:endParaRPr lang="en-AU"/>
          </a:p>
          <a:p>
            <a:endParaRPr lang="en-AU"/>
          </a:p>
        </p:txBody>
      </p:sp>
      <p:sp>
        <p:nvSpPr>
          <p:cNvPr id="4" name="Slide Number Placeholder 3"/>
          <p:cNvSpPr>
            <a:spLocks noGrp="1"/>
          </p:cNvSpPr>
          <p:nvPr>
            <p:ph type="sldNum" sz="quarter" idx="5"/>
          </p:nvPr>
        </p:nvSpPr>
        <p:spPr/>
        <p:txBody>
          <a:bodyPr/>
          <a:lstStyle/>
          <a:p>
            <a:fld id="{D9FC3C91-ADBA-4EDE-B092-8E7E78CD9730}" type="slidenum">
              <a:rPr lang="en-AU" smtClean="0"/>
              <a:t>5</a:t>
            </a:fld>
            <a:endParaRPr lang="en-AU"/>
          </a:p>
        </p:txBody>
      </p:sp>
    </p:spTree>
    <p:extLst>
      <p:ext uri="{BB962C8B-B14F-4D97-AF65-F5344CB8AC3E}">
        <p14:creationId xmlns:p14="http://schemas.microsoft.com/office/powerpoint/2010/main" val="4544500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solidFill>
                  <a:schemeClr val="tx1"/>
                </a:solidFill>
                <a:latin typeface="Myriad Pro" panose="020B0503030403020204" pitchFamily="34" charset="0"/>
              </a:rPr>
              <a:t>Facilitator notes: </a:t>
            </a:r>
          </a:p>
          <a:p>
            <a:pPr marL="171450" indent="-171450">
              <a:buFont typeface="Arial" panose="020B0604020202020204" pitchFamily="34" charset="0"/>
              <a:buChar char="•"/>
            </a:pPr>
            <a:r>
              <a:rPr lang="en-AU" dirty="0">
                <a:solidFill>
                  <a:schemeClr val="tx1"/>
                </a:solidFill>
                <a:latin typeface="Myriad Pro" panose="020B0503030403020204" pitchFamily="34" charset="0"/>
              </a:rPr>
              <a:t>The handbook provides written information and pictures that the carer may need to help manage breakthrough symptoms safely using subcutaneous medicines. </a:t>
            </a:r>
          </a:p>
          <a:p>
            <a:pPr marL="171450" indent="-171450">
              <a:buFont typeface="Arial" panose="020B0604020202020204" pitchFamily="34" charset="0"/>
              <a:buChar char="•"/>
            </a:pPr>
            <a:r>
              <a:rPr lang="en-AU" dirty="0">
                <a:solidFill>
                  <a:schemeClr val="tx1"/>
                </a:solidFill>
                <a:latin typeface="Myriad Pro" panose="020B0503030403020204" pitchFamily="34" charset="0"/>
              </a:rPr>
              <a:t>The medicines diary is used to record all the subcutaneous medicines that the carer gives to the person they are caring for.</a:t>
            </a:r>
          </a:p>
          <a:p>
            <a:pPr marL="171450" indent="-171450">
              <a:buFont typeface="Arial" panose="020B0604020202020204" pitchFamily="34" charset="0"/>
              <a:buChar char="•"/>
            </a:pPr>
            <a:r>
              <a:rPr lang="en-AU" dirty="0">
                <a:solidFill>
                  <a:schemeClr val="tx1"/>
                </a:solidFill>
                <a:latin typeface="Myriad Pro" panose="020B0503030403020204" pitchFamily="34" charset="0"/>
              </a:rPr>
              <a:t>The two illustrated guides explain to the carer, using a step-by-step approach, how to: </a:t>
            </a:r>
          </a:p>
          <a:p>
            <a:pPr marL="628650" lvl="1" indent="-171450">
              <a:buFont typeface="Arial" panose="020B0604020202020204" pitchFamily="34" charset="0"/>
              <a:buChar char="•"/>
            </a:pPr>
            <a:r>
              <a:rPr lang="en-AU" dirty="0">
                <a:solidFill>
                  <a:schemeClr val="tx1"/>
                </a:solidFill>
                <a:latin typeface="Myriad Pro" panose="020B0503030403020204" pitchFamily="34" charset="0"/>
              </a:rPr>
              <a:t>Write a label, open an ampoule and draw up medicine</a:t>
            </a:r>
          </a:p>
          <a:p>
            <a:pPr marL="628650" lvl="1" indent="-171450">
              <a:buFont typeface="Arial" panose="020B0604020202020204" pitchFamily="34" charset="0"/>
              <a:buChar char="•"/>
            </a:pPr>
            <a:r>
              <a:rPr lang="en-AU" dirty="0">
                <a:solidFill>
                  <a:schemeClr val="tx1"/>
                </a:solidFill>
                <a:latin typeface="Myriad Pro" panose="020B0503030403020204" pitchFamily="34" charset="0"/>
              </a:rPr>
              <a:t>Give medicine using a subcutaneous cannula.</a:t>
            </a:r>
          </a:p>
        </p:txBody>
      </p:sp>
      <p:sp>
        <p:nvSpPr>
          <p:cNvPr id="4" name="Slide Number Placeholder 3"/>
          <p:cNvSpPr>
            <a:spLocks noGrp="1"/>
          </p:cNvSpPr>
          <p:nvPr>
            <p:ph type="sldNum" sz="quarter" idx="5"/>
          </p:nvPr>
        </p:nvSpPr>
        <p:spPr/>
        <p:txBody>
          <a:bodyPr/>
          <a:lstStyle/>
          <a:p>
            <a:fld id="{D9FC3C91-ADBA-4EDE-B092-8E7E78CD9730}" type="slidenum">
              <a:rPr lang="en-AU" smtClean="0"/>
              <a:t>6</a:t>
            </a:fld>
            <a:endParaRPr lang="en-AU"/>
          </a:p>
        </p:txBody>
      </p:sp>
    </p:spTree>
    <p:extLst>
      <p:ext uri="{BB962C8B-B14F-4D97-AF65-F5344CB8AC3E}">
        <p14:creationId xmlns:p14="http://schemas.microsoft.com/office/powerpoint/2010/main" val="1339309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solidFill>
                  <a:schemeClr val="tx1"/>
                </a:solidFill>
                <a:latin typeface="Myriad Pro" panose="020B0503030403020204" pitchFamily="34" charset="0"/>
              </a:rPr>
              <a:t>Facilitator notes: </a:t>
            </a:r>
          </a:p>
          <a:p>
            <a:pPr marL="171450" indent="-171450">
              <a:buFont typeface="Arial" panose="020B0604020202020204" pitchFamily="34" charset="0"/>
              <a:buChar char="•"/>
            </a:pPr>
            <a:r>
              <a:rPr lang="en-AU">
                <a:solidFill>
                  <a:schemeClr val="tx1"/>
                </a:solidFill>
                <a:latin typeface="Myriad Pro" panose="020B0503030403020204" pitchFamily="34" charset="0"/>
              </a:rPr>
              <a:t>The medicines diary is used to record all the subcutaneous medicines that the carer gives to the person they are caring for.</a:t>
            </a:r>
          </a:p>
        </p:txBody>
      </p:sp>
      <p:sp>
        <p:nvSpPr>
          <p:cNvPr id="4" name="Slide Number Placeholder 3"/>
          <p:cNvSpPr>
            <a:spLocks noGrp="1"/>
          </p:cNvSpPr>
          <p:nvPr>
            <p:ph type="sldNum" sz="quarter" idx="5"/>
          </p:nvPr>
        </p:nvSpPr>
        <p:spPr/>
        <p:txBody>
          <a:bodyPr/>
          <a:lstStyle/>
          <a:p>
            <a:fld id="{D9FC3C91-ADBA-4EDE-B092-8E7E78CD9730}" type="slidenum">
              <a:rPr lang="en-AU" smtClean="0"/>
              <a:t>7</a:t>
            </a:fld>
            <a:endParaRPr lang="en-AU"/>
          </a:p>
        </p:txBody>
      </p:sp>
    </p:spTree>
    <p:extLst>
      <p:ext uri="{BB962C8B-B14F-4D97-AF65-F5344CB8AC3E}">
        <p14:creationId xmlns:p14="http://schemas.microsoft.com/office/powerpoint/2010/main" val="28972565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solidFill>
                  <a:schemeClr val="tx1"/>
                </a:solidFill>
                <a:latin typeface="Myriad Pro" panose="020B0503030403020204" pitchFamily="34" charset="0"/>
              </a:rPr>
              <a:t>Facilitator notes:</a:t>
            </a:r>
          </a:p>
          <a:p>
            <a:pPr marL="171450" indent="-171450">
              <a:buFont typeface="Arial" panose="020B0604020202020204" pitchFamily="34" charset="0"/>
              <a:buChar char="•"/>
            </a:pPr>
            <a:r>
              <a:rPr lang="en-AU">
                <a:solidFill>
                  <a:schemeClr val="tx1"/>
                </a:solidFill>
                <a:latin typeface="Myriad Pro" panose="020B0503030403020204" pitchFamily="34" charset="0"/>
              </a:rPr>
              <a:t>The colour-coded labelling system acts as an extra safety check for the carer to help them select the correct medicine for each breakthrough symptom. It includes: </a:t>
            </a:r>
          </a:p>
          <a:p>
            <a:pPr marL="628650" lvl="1" indent="-171450">
              <a:buFontTx/>
              <a:buChar char="-"/>
            </a:pPr>
            <a:r>
              <a:rPr lang="en-AU">
                <a:solidFill>
                  <a:schemeClr val="tx1"/>
                </a:solidFill>
                <a:latin typeface="Myriad Pro" panose="020B0503030403020204" pitchFamily="34" charset="0"/>
              </a:rPr>
              <a:t>Colour-coded sticky labels for syringes and</a:t>
            </a:r>
          </a:p>
          <a:p>
            <a:pPr marL="628650" lvl="1" indent="-171450">
              <a:buFontTx/>
              <a:buChar char="-"/>
            </a:pPr>
            <a:r>
              <a:rPr lang="en-AU">
                <a:solidFill>
                  <a:schemeClr val="tx1"/>
                </a:solidFill>
                <a:latin typeface="Myriad Pro" panose="020B0503030403020204" pitchFamily="34" charset="0"/>
              </a:rPr>
              <a:t>Symptoms and medicines: </a:t>
            </a:r>
            <a:r>
              <a:rPr lang="en-AU" i="1">
                <a:solidFill>
                  <a:schemeClr val="tx1"/>
                </a:solidFill>
                <a:latin typeface="Myriad Pro" panose="020B0503030403020204" pitchFamily="34" charset="0"/>
              </a:rPr>
              <a:t>Colour-coded wall chart </a:t>
            </a:r>
          </a:p>
          <a:p>
            <a:pPr marL="171450" lvl="0" indent="-171450">
              <a:buFont typeface="Arial" panose="020B0604020202020204" pitchFamily="34" charset="0"/>
              <a:buChar char="•"/>
            </a:pPr>
            <a:r>
              <a:rPr lang="en-AU" i="0">
                <a:solidFill>
                  <a:schemeClr val="tx1"/>
                </a:solidFill>
                <a:latin typeface="Myriad Pro" panose="020B0503030403020204" pitchFamily="34" charset="0"/>
              </a:rPr>
              <a:t>The colour-coded labelling system is adapted from: Australian Commission on Safety and Quality in Health Care. </a:t>
            </a:r>
            <a:r>
              <a:rPr lang="en-AU" i="1">
                <a:solidFill>
                  <a:schemeClr val="tx1"/>
                </a:solidFill>
                <a:latin typeface="Myriad Pro" panose="020B0503030403020204" pitchFamily="34" charset="0"/>
              </a:rPr>
              <a:t>National Standards for User-applied Labelling of Injectable Medicines, Fluids and Lines</a:t>
            </a:r>
            <a:r>
              <a:rPr lang="en-AU" i="0">
                <a:solidFill>
                  <a:schemeClr val="tx1"/>
                </a:solidFill>
                <a:latin typeface="Myriad Pro" panose="020B0503030403020204" pitchFamily="34" charset="0"/>
              </a:rPr>
              <a:t>. 2015</a:t>
            </a:r>
            <a:r>
              <a:rPr lang="en-AU" i="1">
                <a:solidFill>
                  <a:schemeClr val="tx1"/>
                </a:solidFill>
                <a:latin typeface="Myriad Pro" panose="020B0503030403020204" pitchFamily="34" charset="0"/>
              </a:rPr>
              <a:t>. </a:t>
            </a:r>
          </a:p>
          <a:p>
            <a:pPr marL="171450" lvl="0" indent="-171450">
              <a:buFont typeface="Arial" panose="020B0604020202020204" pitchFamily="34" charset="0"/>
              <a:buChar char="•"/>
            </a:pPr>
            <a:r>
              <a:rPr lang="en-AU" i="0">
                <a:solidFill>
                  <a:schemeClr val="tx1"/>
                </a:solidFill>
                <a:latin typeface="Myriad Pro" panose="020B0503030403020204" pitchFamily="34" charset="0"/>
              </a:rPr>
              <a:t>The nurse must always reiterate to the carer that </a:t>
            </a:r>
            <a:r>
              <a:rPr lang="en-AU" sz="1200" i="0" kern="1200">
                <a:solidFill>
                  <a:schemeClr val="tx1"/>
                </a:solidFill>
                <a:effectLst/>
                <a:latin typeface="Myriad Pro" panose="020B0503030403020204" pitchFamily="34" charset="0"/>
                <a:ea typeface="+mn-ea"/>
                <a:cs typeface="+mn-cs"/>
              </a:rPr>
              <a:t>the most important thing is to check the label on the syringe. This is an important part of the competency check. </a:t>
            </a:r>
            <a:endParaRPr lang="en-AU" i="0">
              <a:solidFill>
                <a:schemeClr val="tx1"/>
              </a:solidFill>
              <a:latin typeface="Myriad Pro" panose="020B0503030403020204" pitchFamily="34" charset="0"/>
            </a:endParaRPr>
          </a:p>
        </p:txBody>
      </p:sp>
      <p:sp>
        <p:nvSpPr>
          <p:cNvPr id="4" name="Slide Number Placeholder 3"/>
          <p:cNvSpPr>
            <a:spLocks noGrp="1"/>
          </p:cNvSpPr>
          <p:nvPr>
            <p:ph type="sldNum" sz="quarter" idx="5"/>
          </p:nvPr>
        </p:nvSpPr>
        <p:spPr/>
        <p:txBody>
          <a:bodyPr/>
          <a:lstStyle/>
          <a:p>
            <a:fld id="{D9FC3C91-ADBA-4EDE-B092-8E7E78CD9730}" type="slidenum">
              <a:rPr lang="en-AU" smtClean="0"/>
              <a:t>8</a:t>
            </a:fld>
            <a:endParaRPr lang="en-AU"/>
          </a:p>
        </p:txBody>
      </p:sp>
    </p:spTree>
    <p:extLst>
      <p:ext uri="{BB962C8B-B14F-4D97-AF65-F5344CB8AC3E}">
        <p14:creationId xmlns:p14="http://schemas.microsoft.com/office/powerpoint/2010/main" val="30454488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Facilitator notes:</a:t>
            </a:r>
          </a:p>
          <a:p>
            <a:pPr marL="171450" indent="-171450">
              <a:buFont typeface="Arial" panose="020B0604020202020204" pitchFamily="34" charset="0"/>
              <a:buChar char="•"/>
            </a:pPr>
            <a:r>
              <a:rPr lang="en-AU" b="0"/>
              <a:t>The videos show how to do each step when giving subcutaneous medicine. </a:t>
            </a:r>
          </a:p>
          <a:p>
            <a:pPr marL="171450" indent="-171450">
              <a:buFont typeface="Arial" panose="020B0604020202020204" pitchFamily="34" charset="0"/>
              <a:buChar char="•"/>
            </a:pPr>
            <a:r>
              <a:rPr lang="en-AU" b="0"/>
              <a:t>The videos support carers’ different learning styles. </a:t>
            </a:r>
          </a:p>
          <a:p>
            <a:endParaRPr lang="en-AU" b="1"/>
          </a:p>
        </p:txBody>
      </p:sp>
      <p:sp>
        <p:nvSpPr>
          <p:cNvPr id="4" name="Slide Number Placeholder 3"/>
          <p:cNvSpPr>
            <a:spLocks noGrp="1"/>
          </p:cNvSpPr>
          <p:nvPr>
            <p:ph type="sldNum" sz="quarter" idx="5"/>
          </p:nvPr>
        </p:nvSpPr>
        <p:spPr/>
        <p:txBody>
          <a:bodyPr/>
          <a:lstStyle/>
          <a:p>
            <a:fld id="{D9FC3C91-ADBA-4EDE-B092-8E7E78CD9730}" type="slidenum">
              <a:rPr lang="en-AU" smtClean="0"/>
              <a:t>9</a:t>
            </a:fld>
            <a:endParaRPr lang="en-AU"/>
          </a:p>
        </p:txBody>
      </p:sp>
    </p:spTree>
    <p:extLst>
      <p:ext uri="{BB962C8B-B14F-4D97-AF65-F5344CB8AC3E}">
        <p14:creationId xmlns:p14="http://schemas.microsoft.com/office/powerpoint/2010/main" val="30773119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sv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455A1-26C8-A8E1-D6E6-4B8FE3DFEE76}"/>
              </a:ext>
            </a:extLst>
          </p:cNvPr>
          <p:cNvSpPr>
            <a:spLocks noGrp="1"/>
          </p:cNvSpPr>
          <p:nvPr>
            <p:ph type="ctrTitle"/>
          </p:nvPr>
        </p:nvSpPr>
        <p:spPr>
          <a:xfrm>
            <a:off x="540000" y="1553228"/>
            <a:ext cx="7827386" cy="1853131"/>
          </a:xfrm>
          <a:prstGeom prst="rect">
            <a:avLst/>
          </a:prstGeom>
        </p:spPr>
        <p:txBody>
          <a:bodyPr anchor="b">
            <a:normAutofit/>
          </a:bodyPr>
          <a:lstStyle>
            <a:lvl1pPr algn="l">
              <a:defRPr sz="6000" b="1">
                <a:solidFill>
                  <a:schemeClr val="bg1"/>
                </a:solidFill>
              </a:defRPr>
            </a:lvl1pPr>
          </a:lstStyle>
          <a:p>
            <a:r>
              <a:rPr lang="en-US"/>
              <a:t>Click to edit Master title style</a:t>
            </a:r>
            <a:endParaRPr lang="en-AU"/>
          </a:p>
        </p:txBody>
      </p:sp>
      <p:sp>
        <p:nvSpPr>
          <p:cNvPr id="3" name="Subtitle 2">
            <a:extLst>
              <a:ext uri="{FF2B5EF4-FFF2-40B4-BE49-F238E27FC236}">
                <a16:creationId xmlns:a16="http://schemas.microsoft.com/office/drawing/2014/main" id="{ECD1D841-8E18-D273-9395-751F624678B0}"/>
              </a:ext>
            </a:extLst>
          </p:cNvPr>
          <p:cNvSpPr>
            <a:spLocks noGrp="1"/>
          </p:cNvSpPr>
          <p:nvPr>
            <p:ph type="subTitle" idx="1"/>
          </p:nvPr>
        </p:nvSpPr>
        <p:spPr>
          <a:xfrm>
            <a:off x="540000" y="3524026"/>
            <a:ext cx="9144000" cy="807457"/>
          </a:xfrm>
          <a:prstGeom prst="rect">
            <a:avLst/>
          </a:prstGeom>
        </p:spPr>
        <p:txBody>
          <a:bodyPr/>
          <a:lstStyle>
            <a:lvl1pPr marL="0" indent="0" algn="l">
              <a:lnSpc>
                <a:spcPct val="100000"/>
              </a:lnSpc>
              <a:spcBef>
                <a:spcPts val="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AU" dirty="0"/>
          </a:p>
        </p:txBody>
      </p:sp>
      <p:sp>
        <p:nvSpPr>
          <p:cNvPr id="18" name="TextBox 17">
            <a:extLst>
              <a:ext uri="{FF2B5EF4-FFF2-40B4-BE49-F238E27FC236}">
                <a16:creationId xmlns:a16="http://schemas.microsoft.com/office/drawing/2014/main" id="{4593A915-3D52-C0DE-4187-F4E7AF37C894}"/>
              </a:ext>
            </a:extLst>
          </p:cNvPr>
          <p:cNvSpPr txBox="1"/>
          <p:nvPr userDrawn="1"/>
        </p:nvSpPr>
        <p:spPr>
          <a:xfrm>
            <a:off x="351624" y="5960315"/>
            <a:ext cx="5157886" cy="523220"/>
          </a:xfrm>
          <a:prstGeom prst="rect">
            <a:avLst/>
          </a:prstGeom>
          <a:noFill/>
        </p:spPr>
        <p:txBody>
          <a:bodyPr wrap="square" rtlCol="0">
            <a:spAutoFit/>
          </a:bodyPr>
          <a:lstStyle/>
          <a:p>
            <a:pPr algn="l"/>
            <a:r>
              <a:rPr lang="en-AU" sz="1400">
                <a:solidFill>
                  <a:schemeClr val="bg1"/>
                </a:solidFill>
              </a:rPr>
              <a:t>caring@home is funded by the Australian Government and led by the Brisbane South Palliative Care Collaborative</a:t>
            </a:r>
          </a:p>
        </p:txBody>
      </p:sp>
    </p:spTree>
    <p:extLst>
      <p:ext uri="{BB962C8B-B14F-4D97-AF65-F5344CB8AC3E}">
        <p14:creationId xmlns:p14="http://schemas.microsoft.com/office/powerpoint/2010/main" val="41551940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BC3E8A92-636C-88F5-99B1-97AE7C2751C9}"/>
              </a:ext>
            </a:extLst>
          </p:cNvPr>
          <p:cNvSpPr>
            <a:spLocks noGrp="1"/>
          </p:cNvSpPr>
          <p:nvPr>
            <p:ph type="title"/>
          </p:nvPr>
        </p:nvSpPr>
        <p:spPr>
          <a:xfrm>
            <a:off x="540000" y="647143"/>
            <a:ext cx="5629042" cy="1311128"/>
          </a:xfrm>
          <a:prstGeom prst="rect">
            <a:avLst/>
          </a:prstGeom>
        </p:spPr>
        <p:txBody>
          <a:bodyPr anchor="t">
            <a:spAutoFit/>
          </a:bodyPr>
          <a:lstStyle>
            <a:lvl1pPr>
              <a:defRPr sz="4400">
                <a:solidFill>
                  <a:schemeClr val="tx1"/>
                </a:solidFill>
              </a:defRPr>
            </a:lvl1pPr>
          </a:lstStyle>
          <a:p>
            <a:r>
              <a:rPr lang="en-US"/>
              <a:t>Click to edit Master title style</a:t>
            </a:r>
            <a:endParaRPr lang="en-AU"/>
          </a:p>
        </p:txBody>
      </p:sp>
      <p:sp>
        <p:nvSpPr>
          <p:cNvPr id="12" name="Content Placeholder 2">
            <a:extLst>
              <a:ext uri="{FF2B5EF4-FFF2-40B4-BE49-F238E27FC236}">
                <a16:creationId xmlns:a16="http://schemas.microsoft.com/office/drawing/2014/main" id="{C2BD2DFE-09F9-9BCE-2053-787EF0442E2E}"/>
              </a:ext>
            </a:extLst>
          </p:cNvPr>
          <p:cNvSpPr>
            <a:spLocks noGrp="1"/>
          </p:cNvSpPr>
          <p:nvPr>
            <p:ph sz="half" idx="1" hasCustomPrompt="1"/>
          </p:nvPr>
        </p:nvSpPr>
        <p:spPr>
          <a:xfrm>
            <a:off x="540000" y="2227955"/>
            <a:ext cx="6001555" cy="2402090"/>
          </a:xfrm>
          <a:prstGeom prst="rect">
            <a:avLst/>
          </a:prstGeom>
        </p:spPr>
        <p:txBody>
          <a:bodyPr>
            <a:normAutofit/>
          </a:bodyPr>
          <a:lstStyle>
            <a:lvl1pPr marL="342900" indent="-342900">
              <a:lnSpc>
                <a:spcPct val="100000"/>
              </a:lnSpc>
              <a:buFont typeface="Arial" panose="020B0604020202020204" pitchFamily="34" charset="0"/>
              <a:buChar char="•"/>
              <a:defRPr sz="2200" b="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Body text style</a:t>
            </a:r>
            <a:endParaRPr lang="en-AU"/>
          </a:p>
        </p:txBody>
      </p:sp>
    </p:spTree>
    <p:extLst>
      <p:ext uri="{BB962C8B-B14F-4D97-AF65-F5344CB8AC3E}">
        <p14:creationId xmlns:p14="http://schemas.microsoft.com/office/powerpoint/2010/main" val="408258542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25" userDrawn="1">
          <p15:clr>
            <a:srgbClr val="FBAE40"/>
          </p15:clr>
        </p15:guide>
        <p15:guide id="3" pos="3940" userDrawn="1">
          <p15:clr>
            <a:srgbClr val="FBAE40"/>
          </p15:clr>
        </p15:guide>
        <p15:guide id="4" orient="horz" pos="323"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Long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75202-6078-9C1A-D522-63C5FC6D7B0A}"/>
              </a:ext>
            </a:extLst>
          </p:cNvPr>
          <p:cNvSpPr>
            <a:spLocks noGrp="1"/>
          </p:cNvSpPr>
          <p:nvPr>
            <p:ph type="title"/>
          </p:nvPr>
        </p:nvSpPr>
        <p:spPr>
          <a:xfrm>
            <a:off x="540000" y="870976"/>
            <a:ext cx="10943908" cy="701731"/>
          </a:xfrm>
          <a:prstGeom prst="rect">
            <a:avLst/>
          </a:prstGeom>
        </p:spPr>
        <p:txBody>
          <a:bodyPr wrap="square" anchor="t">
            <a:spAutoFit/>
          </a:bodyPr>
          <a:lstStyle>
            <a:lvl1pPr>
              <a:defRPr sz="4400">
                <a:solidFill>
                  <a:schemeClr val="tx1"/>
                </a:solidFill>
              </a:defRPr>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1D410E49-55D0-BE6D-C390-AE6EE659A871}"/>
              </a:ext>
            </a:extLst>
          </p:cNvPr>
          <p:cNvSpPr>
            <a:spLocks noGrp="1"/>
          </p:cNvSpPr>
          <p:nvPr>
            <p:ph sz="half" idx="1" hasCustomPrompt="1"/>
          </p:nvPr>
        </p:nvSpPr>
        <p:spPr>
          <a:xfrm>
            <a:off x="540000" y="1789005"/>
            <a:ext cx="10943908" cy="4060649"/>
          </a:xfrm>
          <a:prstGeom prst="rect">
            <a:avLst/>
          </a:prstGeom>
        </p:spPr>
        <p:txBody>
          <a:bodyPr>
            <a:normAutofit/>
          </a:bodyPr>
          <a:lstStyle>
            <a:lvl1pPr marL="342900" indent="-342900">
              <a:lnSpc>
                <a:spcPct val="100000"/>
              </a:lnSpc>
              <a:buFont typeface="Arial" panose="020B0604020202020204" pitchFamily="34" charset="0"/>
              <a:buChar char="•"/>
              <a:defRPr sz="2200" b="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Body text style</a:t>
            </a:r>
            <a:endParaRPr lang="en-AU"/>
          </a:p>
        </p:txBody>
      </p:sp>
    </p:spTree>
    <p:extLst>
      <p:ext uri="{BB962C8B-B14F-4D97-AF65-F5344CB8AC3E}">
        <p14:creationId xmlns:p14="http://schemas.microsoft.com/office/powerpoint/2010/main" val="22432285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25" userDrawn="1">
          <p15:clr>
            <a:srgbClr val="FBAE40"/>
          </p15:clr>
        </p15:guide>
        <p15:guide id="3" pos="3940" userDrawn="1">
          <p15:clr>
            <a:srgbClr val="FBAE40"/>
          </p15:clr>
        </p15:guide>
        <p15:guide id="4" orient="horz" pos="323"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C827376-182B-9FD9-DC90-AB2CFE38064F}"/>
              </a:ext>
            </a:extLst>
          </p:cNvPr>
          <p:cNvSpPr>
            <a:spLocks noGrp="1"/>
          </p:cNvSpPr>
          <p:nvPr>
            <p:ph type="body" sz="quarter" idx="11" hasCustomPrompt="1"/>
          </p:nvPr>
        </p:nvSpPr>
        <p:spPr>
          <a:xfrm>
            <a:off x="1130444" y="1501287"/>
            <a:ext cx="9931112" cy="2483427"/>
          </a:xfrm>
          <a:prstGeom prst="rect">
            <a:avLst/>
          </a:prstGeom>
        </p:spPr>
        <p:txBody>
          <a:bodyPr anchor="ctr">
            <a:noAutofit/>
          </a:bodyPr>
          <a:lstStyle>
            <a:lvl1pPr marL="0" indent="0" algn="ctr">
              <a:buNone/>
              <a:defRPr sz="3600" b="1" i="1">
                <a:solidFill>
                  <a:schemeClr val="tx1"/>
                </a:solidFill>
                <a:latin typeface="+mn-lt"/>
              </a:defRPr>
            </a:lvl1pPr>
          </a:lstStyle>
          <a:p>
            <a:pPr lvl="0"/>
            <a:r>
              <a:rPr lang="en-AU"/>
              <a:t>Lorem ipsum </a:t>
            </a:r>
            <a:r>
              <a:rPr lang="en-AU" err="1"/>
              <a:t>dolor</a:t>
            </a:r>
            <a:r>
              <a:rPr lang="en-AU"/>
              <a:t> sit </a:t>
            </a:r>
            <a:r>
              <a:rPr lang="en-AU" err="1"/>
              <a:t>amet</a:t>
            </a:r>
            <a:r>
              <a:rPr lang="en-AU"/>
              <a:t>, </a:t>
            </a:r>
            <a:r>
              <a:rPr lang="en-AU" err="1"/>
              <a:t>consectetur</a:t>
            </a:r>
            <a:r>
              <a:rPr lang="en-AU"/>
              <a:t> </a:t>
            </a:r>
            <a:r>
              <a:rPr lang="en-AU" err="1"/>
              <a:t>adipiscing</a:t>
            </a:r>
            <a:r>
              <a:rPr lang="en-AU"/>
              <a:t> </a:t>
            </a:r>
            <a:r>
              <a:rPr lang="en-AU" err="1"/>
              <a:t>elit</a:t>
            </a:r>
            <a:r>
              <a:rPr lang="en-AU"/>
              <a:t>, sed do </a:t>
            </a:r>
            <a:r>
              <a:rPr lang="en-AU" err="1"/>
              <a:t>eiusmod</a:t>
            </a:r>
            <a:r>
              <a:rPr lang="en-AU"/>
              <a:t> </a:t>
            </a:r>
            <a:r>
              <a:rPr lang="en-AU" err="1"/>
              <a:t>tempor</a:t>
            </a:r>
            <a:r>
              <a:rPr lang="en-AU"/>
              <a:t> </a:t>
            </a:r>
            <a:r>
              <a:rPr lang="en-AU" err="1"/>
              <a:t>incididunt</a:t>
            </a:r>
            <a:r>
              <a:rPr lang="en-AU"/>
              <a:t> </a:t>
            </a:r>
            <a:r>
              <a:rPr lang="en-AU" err="1"/>
              <a:t>ut</a:t>
            </a:r>
            <a:r>
              <a:rPr lang="en-AU"/>
              <a:t> labore et dolore magna </a:t>
            </a:r>
            <a:r>
              <a:rPr lang="en-AU" err="1"/>
              <a:t>aliqua</a:t>
            </a:r>
            <a:r>
              <a:rPr lang="en-AU"/>
              <a:t>.”</a:t>
            </a:r>
          </a:p>
        </p:txBody>
      </p:sp>
      <p:sp>
        <p:nvSpPr>
          <p:cNvPr id="7" name="Text Placeholder 6">
            <a:extLst>
              <a:ext uri="{FF2B5EF4-FFF2-40B4-BE49-F238E27FC236}">
                <a16:creationId xmlns:a16="http://schemas.microsoft.com/office/drawing/2014/main" id="{C6F97FB0-5137-A50C-804E-58E86792D0D4}"/>
              </a:ext>
            </a:extLst>
          </p:cNvPr>
          <p:cNvSpPr>
            <a:spLocks noGrp="1"/>
          </p:cNvSpPr>
          <p:nvPr>
            <p:ph type="body" sz="quarter" idx="12" hasCustomPrompt="1"/>
          </p:nvPr>
        </p:nvSpPr>
        <p:spPr>
          <a:xfrm>
            <a:off x="2856708" y="4114652"/>
            <a:ext cx="6478584" cy="410241"/>
          </a:xfrm>
          <a:prstGeom prst="rect">
            <a:avLst/>
          </a:prstGeom>
        </p:spPr>
        <p:txBody>
          <a:bodyPr wrap="square">
            <a:spAutoFit/>
          </a:bodyPr>
          <a:lstStyle>
            <a:lvl1pPr marL="0" indent="0" algn="ctr">
              <a:buNone/>
              <a:defRPr sz="2000"/>
            </a:lvl1pPr>
          </a:lstStyle>
          <a:p>
            <a:pPr lvl="0"/>
            <a:r>
              <a:rPr lang="en-AU"/>
              <a:t>Placeholder name of the person</a:t>
            </a:r>
          </a:p>
        </p:txBody>
      </p:sp>
      <p:sp>
        <p:nvSpPr>
          <p:cNvPr id="12" name="TextBox 11">
            <a:extLst>
              <a:ext uri="{FF2B5EF4-FFF2-40B4-BE49-F238E27FC236}">
                <a16:creationId xmlns:a16="http://schemas.microsoft.com/office/drawing/2014/main" id="{7C8996AD-AA72-F02F-450C-3D76D0039577}"/>
              </a:ext>
            </a:extLst>
          </p:cNvPr>
          <p:cNvSpPr txBox="1"/>
          <p:nvPr userDrawn="1"/>
        </p:nvSpPr>
        <p:spPr>
          <a:xfrm>
            <a:off x="584034" y="45174"/>
            <a:ext cx="1092820" cy="3939540"/>
          </a:xfrm>
          <a:prstGeom prst="rect">
            <a:avLst/>
          </a:prstGeom>
          <a:noFill/>
        </p:spPr>
        <p:txBody>
          <a:bodyPr wrap="square" rtlCol="0">
            <a:spAutoFit/>
          </a:bodyPr>
          <a:lstStyle/>
          <a:p>
            <a:r>
              <a:rPr lang="en-AU" sz="25000">
                <a:solidFill>
                  <a:schemeClr val="accent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822275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EECBC-1ABD-55C9-0312-22852BB1D73F}"/>
              </a:ext>
            </a:extLst>
          </p:cNvPr>
          <p:cNvSpPr>
            <a:spLocks noGrp="1"/>
          </p:cNvSpPr>
          <p:nvPr>
            <p:ph type="title"/>
          </p:nvPr>
        </p:nvSpPr>
        <p:spPr>
          <a:xfrm>
            <a:off x="540000" y="642726"/>
            <a:ext cx="9371526" cy="1023235"/>
          </a:xfrm>
          <a:prstGeom prst="rect">
            <a:avLst/>
          </a:prstGeom>
        </p:spPr>
        <p:txBody>
          <a:bodyPr anchor="b">
            <a:noAutofit/>
          </a:bodyPr>
          <a:lstStyle>
            <a:lvl1pPr>
              <a:defRPr sz="4400"/>
            </a:lvl1pPr>
          </a:lstStyle>
          <a:p>
            <a:r>
              <a:rPr lang="en-US" dirty="0"/>
              <a:t>Click to edit Master title style</a:t>
            </a:r>
            <a:endParaRPr lang="en-AU" dirty="0"/>
          </a:p>
        </p:txBody>
      </p:sp>
    </p:spTree>
    <p:extLst>
      <p:ext uri="{BB962C8B-B14F-4D97-AF65-F5344CB8AC3E}">
        <p14:creationId xmlns:p14="http://schemas.microsoft.com/office/powerpoint/2010/main" val="27058954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DB564EA-6132-84CA-86B0-23D0ECF50489}"/>
              </a:ext>
            </a:extLst>
          </p:cNvPr>
          <p:cNvSpPr txBox="1"/>
          <p:nvPr userDrawn="1"/>
        </p:nvSpPr>
        <p:spPr>
          <a:xfrm>
            <a:off x="554598" y="1607959"/>
            <a:ext cx="2934906" cy="1446550"/>
          </a:xfrm>
          <a:prstGeom prst="rect">
            <a:avLst/>
          </a:prstGeom>
          <a:noFill/>
        </p:spPr>
        <p:txBody>
          <a:bodyPr wrap="none" rtlCol="0">
            <a:spAutoFit/>
          </a:bodyPr>
          <a:lstStyle/>
          <a:p>
            <a:endParaRPr lang="en-AU" sz="4400" b="1" dirty="0"/>
          </a:p>
          <a:p>
            <a:r>
              <a:rPr lang="en-AU" sz="4400" b="1" dirty="0"/>
              <a:t>Contact us</a:t>
            </a:r>
          </a:p>
        </p:txBody>
      </p:sp>
      <p:pic>
        <p:nvPicPr>
          <p:cNvPr id="11" name="Graphic 10">
            <a:extLst>
              <a:ext uri="{FF2B5EF4-FFF2-40B4-BE49-F238E27FC236}">
                <a16:creationId xmlns:a16="http://schemas.microsoft.com/office/drawing/2014/main" id="{7A144472-146E-CF6D-8D1F-538FDE643167}"/>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33396" y="3617901"/>
            <a:ext cx="321229" cy="321229"/>
          </a:xfrm>
          <a:prstGeom prst="rect">
            <a:avLst/>
          </a:prstGeom>
        </p:spPr>
      </p:pic>
      <p:sp>
        <p:nvSpPr>
          <p:cNvPr id="18" name="TextBox 17">
            <a:extLst>
              <a:ext uri="{FF2B5EF4-FFF2-40B4-BE49-F238E27FC236}">
                <a16:creationId xmlns:a16="http://schemas.microsoft.com/office/drawing/2014/main" id="{B0CA0BCE-E2F7-25E7-C382-BEA230CF24EB}"/>
              </a:ext>
            </a:extLst>
          </p:cNvPr>
          <p:cNvSpPr txBox="1"/>
          <p:nvPr userDrawn="1"/>
        </p:nvSpPr>
        <p:spPr>
          <a:xfrm>
            <a:off x="1222981" y="3439759"/>
            <a:ext cx="2457724" cy="584775"/>
          </a:xfrm>
          <a:prstGeom prst="rect">
            <a:avLst/>
          </a:prstGeom>
          <a:noFill/>
        </p:spPr>
        <p:txBody>
          <a:bodyPr wrap="none" rtlCol="0">
            <a:spAutoFit/>
          </a:bodyPr>
          <a:lstStyle/>
          <a:p>
            <a:r>
              <a:rPr lang="en-AU" sz="3200" b="0" dirty="0"/>
              <a:t>1300 600 007</a:t>
            </a:r>
          </a:p>
        </p:txBody>
      </p:sp>
      <p:sp>
        <p:nvSpPr>
          <p:cNvPr id="20" name="TextBox 19">
            <a:extLst>
              <a:ext uri="{FF2B5EF4-FFF2-40B4-BE49-F238E27FC236}">
                <a16:creationId xmlns:a16="http://schemas.microsoft.com/office/drawing/2014/main" id="{BE2525C1-2239-5F6C-ED4C-17914265D1A4}"/>
              </a:ext>
            </a:extLst>
          </p:cNvPr>
          <p:cNvSpPr txBox="1"/>
          <p:nvPr userDrawn="1"/>
        </p:nvSpPr>
        <p:spPr>
          <a:xfrm>
            <a:off x="1244423" y="4149123"/>
            <a:ext cx="6094140" cy="584775"/>
          </a:xfrm>
          <a:prstGeom prst="rect">
            <a:avLst/>
          </a:prstGeom>
          <a:noFill/>
        </p:spPr>
        <p:txBody>
          <a:bodyPr wrap="square">
            <a:spAutoFit/>
          </a:bodyPr>
          <a:lstStyle/>
          <a:p>
            <a:r>
              <a:rPr lang="en-AU" sz="3200"/>
              <a:t>caringathomeproject.com.au</a:t>
            </a:r>
          </a:p>
        </p:txBody>
      </p:sp>
      <p:sp>
        <p:nvSpPr>
          <p:cNvPr id="21" name="TextBox 20">
            <a:extLst>
              <a:ext uri="{FF2B5EF4-FFF2-40B4-BE49-F238E27FC236}">
                <a16:creationId xmlns:a16="http://schemas.microsoft.com/office/drawing/2014/main" id="{14314A85-70BA-8F74-6BCC-6FD8D07F4026}"/>
              </a:ext>
            </a:extLst>
          </p:cNvPr>
          <p:cNvSpPr txBox="1"/>
          <p:nvPr userDrawn="1"/>
        </p:nvSpPr>
        <p:spPr>
          <a:xfrm>
            <a:off x="1244423" y="4855206"/>
            <a:ext cx="6253658" cy="584775"/>
          </a:xfrm>
          <a:prstGeom prst="rect">
            <a:avLst/>
          </a:prstGeom>
          <a:noFill/>
        </p:spPr>
        <p:txBody>
          <a:bodyPr wrap="square">
            <a:spAutoFit/>
          </a:bodyPr>
          <a:lstStyle/>
          <a:p>
            <a:r>
              <a:rPr lang="en-AU" sz="3200" u="sng" dirty="0"/>
              <a:t>caringathome@health.qld.gov.au</a:t>
            </a:r>
          </a:p>
        </p:txBody>
      </p:sp>
      <p:pic>
        <p:nvPicPr>
          <p:cNvPr id="30" name="Picture 29" descr="A qr code on a white background&#10;&#10;Description automatically generated">
            <a:extLst>
              <a:ext uri="{FF2B5EF4-FFF2-40B4-BE49-F238E27FC236}">
                <a16:creationId xmlns:a16="http://schemas.microsoft.com/office/drawing/2014/main" id="{7457BC10-0654-807E-4A27-5469A760C66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591458" y="2700362"/>
            <a:ext cx="3045944" cy="3045944"/>
          </a:xfrm>
          <a:prstGeom prst="rect">
            <a:avLst/>
          </a:prstGeom>
          <a:ln>
            <a:noFill/>
          </a:ln>
        </p:spPr>
      </p:pic>
      <p:sp>
        <p:nvSpPr>
          <p:cNvPr id="4" name="Oval 3">
            <a:extLst>
              <a:ext uri="{FF2B5EF4-FFF2-40B4-BE49-F238E27FC236}">
                <a16:creationId xmlns:a16="http://schemas.microsoft.com/office/drawing/2014/main" id="{88C0F50C-0FD8-AB55-B930-2D29242EF800}"/>
              </a:ext>
            </a:extLst>
          </p:cNvPr>
          <p:cNvSpPr/>
          <p:nvPr userDrawn="1"/>
        </p:nvSpPr>
        <p:spPr>
          <a:xfrm>
            <a:off x="628740" y="3484613"/>
            <a:ext cx="495066" cy="495066"/>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a:extLst>
              <a:ext uri="{FF2B5EF4-FFF2-40B4-BE49-F238E27FC236}">
                <a16:creationId xmlns:a16="http://schemas.microsoft.com/office/drawing/2014/main" id="{1BB83C27-9849-F5BB-0B22-9077815ED40A}"/>
              </a:ext>
            </a:extLst>
          </p:cNvPr>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707909" y="3579280"/>
            <a:ext cx="321229" cy="321229"/>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A727F370-FBC3-5167-9E9D-16A152676264}"/>
              </a:ext>
            </a:extLst>
          </p:cNvPr>
          <p:cNvSpPr/>
          <p:nvPr userDrawn="1"/>
        </p:nvSpPr>
        <p:spPr>
          <a:xfrm>
            <a:off x="628740" y="4223334"/>
            <a:ext cx="495066" cy="495066"/>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CE846758-F451-3038-EDEE-C424E9C49BBB}"/>
              </a:ext>
            </a:extLst>
          </p:cNvPr>
          <p:cNvSpPr/>
          <p:nvPr userDrawn="1"/>
        </p:nvSpPr>
        <p:spPr>
          <a:xfrm>
            <a:off x="646477" y="4962055"/>
            <a:ext cx="495066" cy="495066"/>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a:extLst>
              <a:ext uri="{FF2B5EF4-FFF2-40B4-BE49-F238E27FC236}">
                <a16:creationId xmlns:a16="http://schemas.microsoft.com/office/drawing/2014/main" id="{2BF09F39-BC8F-4129-4B02-4B4E094D1BE5}"/>
              </a:ext>
            </a:extLst>
          </p:cNvPr>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725220" y="4320241"/>
            <a:ext cx="303918" cy="30391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5167EF82-0531-E9C0-DCB8-1393D6FE1901}"/>
              </a:ext>
            </a:extLst>
          </p:cNvPr>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750707" y="5058961"/>
            <a:ext cx="303918" cy="30391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A close-up of a black background&#10;&#10;Description automatically generated">
            <a:extLst>
              <a:ext uri="{FF2B5EF4-FFF2-40B4-BE49-F238E27FC236}">
                <a16:creationId xmlns:a16="http://schemas.microsoft.com/office/drawing/2014/main" id="{3474FA62-E67B-AFF5-F784-C57BD6C2AEC0}"/>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7887233" y="1109549"/>
            <a:ext cx="3645513" cy="996820"/>
          </a:xfrm>
          <a:prstGeom prst="rect">
            <a:avLst/>
          </a:prstGeom>
        </p:spPr>
      </p:pic>
    </p:spTree>
    <p:extLst>
      <p:ext uri="{BB962C8B-B14F-4D97-AF65-F5344CB8AC3E}">
        <p14:creationId xmlns:p14="http://schemas.microsoft.com/office/powerpoint/2010/main" val="5908216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Backgroun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86087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4515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43429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9" r:id="rId3"/>
    <p:sldLayoutId id="2147483655" r:id="rId4"/>
    <p:sldLayoutId id="2147483654" r:id="rId5"/>
    <p:sldLayoutId id="2147483660" r:id="rId6"/>
    <p:sldLayoutId id="2147483658" r:id="rId7"/>
    <p:sldLayoutId id="2147483657" r:id="rId8"/>
  </p:sldLayoutIdLst>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40.emf"/><Relationship Id="rId5" Type="http://schemas.openxmlformats.org/officeDocument/2006/relationships/image" Target="../media/image36.png"/><Relationship Id="rId4" Type="http://schemas.openxmlformats.org/officeDocument/2006/relationships/hyperlink" Target="https://www.caringathomeproject.com.au/support-for-carers-and-families/community-palliative-care-resources"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48.png"/><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55.png"/><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57.png"/></Relationships>
</file>

<file path=ppt/slides/_rels/slide1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58.png"/><Relationship Id="rId7"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19.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hyperlink" Target="https://www.caringathomeproject.com.au/Family-Carer-Resources/Resources-for-Aboriginal-and-Torres-Strait-Islander-Families/Translated-videos" TargetMode="External"/><Relationship Id="rId7" Type="http://schemas.openxmlformats.org/officeDocument/2006/relationships/image" Target="../media/image60.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hyperlink" Target="https://www.caringathomeproject.com.au/support-for-carers-and-families/resources-for-aboriginal-and-torres-strait-islander-families/training-videos-for-aboriginal-and-torres-strait-islander-families" TargetMode="External"/><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hyperlink" Target="https://www.caringathomeproject.com.au/support-for-carers-and-families/resources-for-aboriginal-and-torres-strait-islander-families/training-videos-for-aboriginal-and-torres-strait-islander-families"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62.png"/><Relationship Id="rId5" Type="http://schemas.openxmlformats.org/officeDocument/2006/relationships/hyperlink" Target="https://www.caringathomeproject.com.au/Family-Carer-Resources/Resources-for-Aboriginal-and-Torres-Strait-Islander-Families/Translated-videos" TargetMode="Externa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hyperlink" Target="https://grattan.edu.au/wp-content/uploads/2014/09/815-dying-well.pdf"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hyperlink" Target="https://doi.org/10.1002/14651858.CD009231.pub2" TargetMode="External"/><Relationship Id="rId5" Type="http://schemas.openxmlformats.org/officeDocument/2006/relationships/hyperlink" Target="https://doi.org/10.1177/1049909114531326" TargetMode="External"/><Relationship Id="rId4" Type="http://schemas.openxmlformats.org/officeDocument/2006/relationships/hyperlink" Target="https://www.pc.gov.au/inquiries/completed/human-services/reforms/report/human-services-reforms.pdf"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doi.org/10.1177/0269216317715197"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hyperlink" Target="https://doi.org/10.12968/ijpn.2008.14.8.30774" TargetMode="External"/><Relationship Id="rId5" Type="http://schemas.openxmlformats.org/officeDocument/2006/relationships/hyperlink" Target="https://doi.org/10.1177/0269216318773878" TargetMode="External"/><Relationship Id="rId4" Type="http://schemas.openxmlformats.org/officeDocument/2006/relationships/hyperlink" Target="http://dx.doi.org/10.1136/bmjspcare-2014-000658"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sv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image" Target="../media/image5.jpeg"/><Relationship Id="rId5" Type="http://schemas.openxmlformats.org/officeDocument/2006/relationships/hyperlink" Target="mailto:caringathome@health.qld.gov.au" TargetMode="External"/><Relationship Id="rId10" Type="http://schemas.openxmlformats.org/officeDocument/2006/relationships/image" Target="../media/image9.png"/><Relationship Id="rId4" Type="http://schemas.openxmlformats.org/officeDocument/2006/relationships/hyperlink" Target="http://caringathomeproject.com.au/" TargetMode="External"/><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6.jpe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9.emf"/><Relationship Id="rId5" Type="http://schemas.openxmlformats.org/officeDocument/2006/relationships/oleObject" Target="../embeddings/oleObject2.bin"/><Relationship Id="rId4" Type="http://schemas.openxmlformats.org/officeDocument/2006/relationships/image" Target="../media/image18.emf"/></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hyperlink" Target="https://www.caringathomeproject.com.au/support-for-carers-and-families/community-palliative-care-resources"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38.emf"/><Relationship Id="rId5" Type="http://schemas.openxmlformats.org/officeDocument/2006/relationships/image" Target="../media/image37.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FC2F3E93-3E46-64DF-15B6-EEBF04744413}"/>
              </a:ext>
            </a:extLst>
          </p:cNvPr>
          <p:cNvSpPr>
            <a:spLocks noGrp="1"/>
          </p:cNvSpPr>
          <p:nvPr>
            <p:ph type="ctrTitle"/>
          </p:nvPr>
        </p:nvSpPr>
        <p:spPr>
          <a:xfrm>
            <a:off x="539750" y="1552575"/>
            <a:ext cx="9488170" cy="1854200"/>
          </a:xfrm>
        </p:spPr>
        <p:txBody>
          <a:bodyPr>
            <a:normAutofit/>
          </a:bodyPr>
          <a:lstStyle/>
          <a:p>
            <a:r>
              <a:rPr lang="en-AU"/>
              <a:t>Introducing caring@home resources</a:t>
            </a:r>
          </a:p>
        </p:txBody>
      </p:sp>
      <p:sp>
        <p:nvSpPr>
          <p:cNvPr id="15" name="Subtitle 14">
            <a:extLst>
              <a:ext uri="{FF2B5EF4-FFF2-40B4-BE49-F238E27FC236}">
                <a16:creationId xmlns:a16="http://schemas.microsoft.com/office/drawing/2014/main" id="{BCC354A5-7D79-621A-AA31-68FD53BC993E}"/>
              </a:ext>
            </a:extLst>
          </p:cNvPr>
          <p:cNvSpPr>
            <a:spLocks noGrp="1"/>
          </p:cNvSpPr>
          <p:nvPr>
            <p:ph type="subTitle" idx="1"/>
          </p:nvPr>
        </p:nvSpPr>
        <p:spPr>
          <a:xfrm>
            <a:off x="539750" y="3524250"/>
            <a:ext cx="9144000" cy="1428750"/>
          </a:xfrm>
        </p:spPr>
        <p:txBody>
          <a:bodyPr/>
          <a:lstStyle/>
          <a:p>
            <a:r>
              <a:rPr lang="en-AU"/>
              <a:t>Presented by:</a:t>
            </a:r>
          </a:p>
          <a:p>
            <a:r>
              <a:rPr lang="en-AU"/>
              <a:t>[Insert your name here]</a:t>
            </a:r>
          </a:p>
          <a:p>
            <a:r>
              <a:rPr lang="en-AU"/>
              <a:t>[Insert your organisation here]</a:t>
            </a:r>
          </a:p>
        </p:txBody>
      </p:sp>
      <p:pic>
        <p:nvPicPr>
          <p:cNvPr id="7" name="Picture 6" descr="A close-up of a logo&#10;&#10;Description automatically generated">
            <a:extLst>
              <a:ext uri="{FF2B5EF4-FFF2-40B4-BE49-F238E27FC236}">
                <a16:creationId xmlns:a16="http://schemas.microsoft.com/office/drawing/2014/main" id="{F0F690ED-2B53-2B49-D58E-DB507B34542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38160" y="5593080"/>
            <a:ext cx="3514090" cy="960884"/>
          </a:xfrm>
          <a:prstGeom prst="rect">
            <a:avLst/>
          </a:prstGeom>
        </p:spPr>
      </p:pic>
      <p:sp>
        <p:nvSpPr>
          <p:cNvPr id="8" name="TextBox 7">
            <a:extLst>
              <a:ext uri="{FF2B5EF4-FFF2-40B4-BE49-F238E27FC236}">
                <a16:creationId xmlns:a16="http://schemas.microsoft.com/office/drawing/2014/main" id="{133A9B71-874A-307B-42C7-93BA52B7C1A7}"/>
              </a:ext>
            </a:extLst>
          </p:cNvPr>
          <p:cNvSpPr txBox="1"/>
          <p:nvPr/>
        </p:nvSpPr>
        <p:spPr>
          <a:xfrm>
            <a:off x="539750" y="5877251"/>
            <a:ext cx="6324600" cy="523220"/>
          </a:xfrm>
          <a:prstGeom prst="rect">
            <a:avLst/>
          </a:prstGeom>
          <a:noFill/>
        </p:spPr>
        <p:txBody>
          <a:bodyPr wrap="square" rtlCol="0">
            <a:spAutoFit/>
          </a:bodyPr>
          <a:lstStyle/>
          <a:p>
            <a:r>
              <a:rPr lang="en-US" sz="1400"/>
              <a:t>caring@home is funded by the Australian Government and led by the Brisbane South Palliative Care Collaborative</a:t>
            </a:r>
          </a:p>
        </p:txBody>
      </p:sp>
    </p:spTree>
    <p:extLst>
      <p:ext uri="{BB962C8B-B14F-4D97-AF65-F5344CB8AC3E}">
        <p14:creationId xmlns:p14="http://schemas.microsoft.com/office/powerpoint/2010/main" val="38646841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317EF-5A94-E0B0-1AB6-A1AEE341E4C2}"/>
              </a:ext>
            </a:extLst>
          </p:cNvPr>
          <p:cNvSpPr>
            <a:spLocks noGrp="1"/>
          </p:cNvSpPr>
          <p:nvPr>
            <p:ph type="title"/>
          </p:nvPr>
        </p:nvSpPr>
        <p:spPr/>
        <p:txBody>
          <a:bodyPr/>
          <a:lstStyle/>
          <a:p>
            <a:r>
              <a:rPr lang="en-AU"/>
              <a:t>Practical care carer training videos </a:t>
            </a:r>
          </a:p>
        </p:txBody>
      </p:sp>
      <p:pic>
        <p:nvPicPr>
          <p:cNvPr id="4" name="Picture 3">
            <a:extLst>
              <a:ext uri="{FF2B5EF4-FFF2-40B4-BE49-F238E27FC236}">
                <a16:creationId xmlns:a16="http://schemas.microsoft.com/office/drawing/2014/main" id="{48CCCCF8-A7A2-1075-D93E-DAB54698409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42237" y="2078840"/>
            <a:ext cx="3495899" cy="2095433"/>
          </a:xfrm>
          <a:prstGeom prst="rect">
            <a:avLst/>
          </a:prstGeom>
        </p:spPr>
      </p:pic>
      <p:grpSp>
        <p:nvGrpSpPr>
          <p:cNvPr id="16" name="Group 15">
            <a:extLst>
              <a:ext uri="{FF2B5EF4-FFF2-40B4-BE49-F238E27FC236}">
                <a16:creationId xmlns:a16="http://schemas.microsoft.com/office/drawing/2014/main" id="{55B4B1B2-7DB0-FDCA-E1AF-CDE56FDD02E3}"/>
              </a:ext>
            </a:extLst>
          </p:cNvPr>
          <p:cNvGrpSpPr/>
          <p:nvPr/>
        </p:nvGrpSpPr>
        <p:grpSpPr>
          <a:xfrm>
            <a:off x="6625767" y="5261841"/>
            <a:ext cx="5144770" cy="899160"/>
            <a:chOff x="539750" y="4895601"/>
            <a:chExt cx="5144770" cy="899160"/>
          </a:xfrm>
        </p:grpSpPr>
        <p:sp>
          <p:nvSpPr>
            <p:cNvPr id="17" name="Rectangle 16">
              <a:extLst>
                <a:ext uri="{FF2B5EF4-FFF2-40B4-BE49-F238E27FC236}">
                  <a16:creationId xmlns:a16="http://schemas.microsoft.com/office/drawing/2014/main" id="{4EA9C4BA-2AA2-150E-62E4-105741ACC3FB}"/>
                </a:ext>
              </a:extLst>
            </p:cNvPr>
            <p:cNvSpPr/>
            <p:nvPr/>
          </p:nvSpPr>
          <p:spPr>
            <a:xfrm>
              <a:off x="539750" y="4895601"/>
              <a:ext cx="5144770" cy="899160"/>
            </a:xfrm>
            <a:prstGeom prst="rect">
              <a:avLst/>
            </a:prstGeom>
            <a:solidFill>
              <a:schemeClr val="accent4">
                <a:alpha val="23922"/>
              </a:schemeClr>
            </a:solid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18" name="TextBox 17">
              <a:extLst>
                <a:ext uri="{FF2B5EF4-FFF2-40B4-BE49-F238E27FC236}">
                  <a16:creationId xmlns:a16="http://schemas.microsoft.com/office/drawing/2014/main" id="{47D98EF4-69A6-ECA8-8257-1E0FF5D3F92B}"/>
                </a:ext>
              </a:extLst>
            </p:cNvPr>
            <p:cNvSpPr txBox="1"/>
            <p:nvPr/>
          </p:nvSpPr>
          <p:spPr>
            <a:xfrm>
              <a:off x="1401950" y="5092129"/>
              <a:ext cx="4096024" cy="461665"/>
            </a:xfrm>
            <a:prstGeom prst="rect">
              <a:avLst/>
            </a:prstGeom>
            <a:noFill/>
          </p:spPr>
          <p:txBody>
            <a:bodyPr wrap="square" rtlCol="0">
              <a:spAutoFit/>
            </a:bodyPr>
            <a:lstStyle/>
            <a:p>
              <a:r>
                <a:rPr lang="en-AU" sz="2400" dirty="0">
                  <a:hlinkClick r:id="rId4">
                    <a:extLst>
                      <a:ext uri="{A12FA001-AC4F-418D-AE19-62706E023703}">
                        <ahyp:hlinkClr xmlns:ahyp="http://schemas.microsoft.com/office/drawing/2018/hyperlinkcolor" val="tx"/>
                      </a:ext>
                    </a:extLst>
                  </a:hlinkClick>
                </a:rPr>
                <a:t>caringathomeproject.com.au</a:t>
              </a:r>
              <a:endParaRPr lang="en-AU" sz="2400" dirty="0"/>
            </a:p>
          </p:txBody>
        </p:sp>
        <p:sp>
          <p:nvSpPr>
            <p:cNvPr id="19" name="Oval 18">
              <a:extLst>
                <a:ext uri="{FF2B5EF4-FFF2-40B4-BE49-F238E27FC236}">
                  <a16:creationId xmlns:a16="http://schemas.microsoft.com/office/drawing/2014/main" id="{D24FCA51-B0F0-33C2-B28E-C9AE900374D3}"/>
                </a:ext>
              </a:extLst>
            </p:cNvPr>
            <p:cNvSpPr/>
            <p:nvPr/>
          </p:nvSpPr>
          <p:spPr>
            <a:xfrm>
              <a:off x="810404" y="5092129"/>
              <a:ext cx="495066" cy="49506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 name="Picture 2">
            <a:extLst>
              <a:ext uri="{FF2B5EF4-FFF2-40B4-BE49-F238E27FC236}">
                <a16:creationId xmlns:a16="http://schemas.microsoft.com/office/drawing/2014/main" id="{40492DD1-BD83-1B4D-017C-904309C9FACA}"/>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002984" y="5564932"/>
            <a:ext cx="281940" cy="28194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hlinkClick r:id="rId4"/>
            <a:extLst>
              <a:ext uri="{FF2B5EF4-FFF2-40B4-BE49-F238E27FC236}">
                <a16:creationId xmlns:a16="http://schemas.microsoft.com/office/drawing/2014/main" id="{2251A9AA-12C2-E148-0952-F8C8405EFC61}"/>
              </a:ext>
            </a:extLst>
          </p:cNvPr>
          <p:cNvPicPr>
            <a:picLocks noChangeAspect="1"/>
          </p:cNvPicPr>
          <p:nvPr/>
        </p:nvPicPr>
        <p:blipFill>
          <a:blip r:embed="rId6"/>
          <a:stretch>
            <a:fillRect/>
          </a:stretch>
        </p:blipFill>
        <p:spPr>
          <a:xfrm>
            <a:off x="719545" y="2078840"/>
            <a:ext cx="4292600" cy="2603500"/>
          </a:xfrm>
          <a:prstGeom prst="rect">
            <a:avLst/>
          </a:prstGeom>
        </p:spPr>
      </p:pic>
    </p:spTree>
    <p:extLst>
      <p:ext uri="{BB962C8B-B14F-4D97-AF65-F5344CB8AC3E}">
        <p14:creationId xmlns:p14="http://schemas.microsoft.com/office/powerpoint/2010/main" val="18141700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9">
            <a:extLst>
              <a:ext uri="{FF2B5EF4-FFF2-40B4-BE49-F238E27FC236}">
                <a16:creationId xmlns:a16="http://schemas.microsoft.com/office/drawing/2014/main" id="{CCD306D6-64BA-DE44-DFAB-9E1419F6F1D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79237" y="1863372"/>
            <a:ext cx="5025850" cy="3878756"/>
          </a:xfrm>
          <a:prstGeom prst="rect">
            <a:avLst/>
          </a:prstGeom>
        </p:spPr>
      </p:pic>
      <p:pic>
        <p:nvPicPr>
          <p:cNvPr id="4" name="Picture 3" descr="A group of colorful houses&#10;&#10;Description automatically generated">
            <a:extLst>
              <a:ext uri="{FF2B5EF4-FFF2-40B4-BE49-F238E27FC236}">
                <a16:creationId xmlns:a16="http://schemas.microsoft.com/office/drawing/2014/main" id="{68491252-C80B-0DEE-2D12-865FCF69F4A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167619" y="4587240"/>
            <a:ext cx="1673861" cy="1673861"/>
          </a:xfrm>
          <a:prstGeom prst="rect">
            <a:avLst/>
          </a:prstGeom>
        </p:spPr>
      </p:pic>
      <p:sp>
        <p:nvSpPr>
          <p:cNvPr id="6" name="Title 5">
            <a:extLst>
              <a:ext uri="{FF2B5EF4-FFF2-40B4-BE49-F238E27FC236}">
                <a16:creationId xmlns:a16="http://schemas.microsoft.com/office/drawing/2014/main" id="{984DE979-C166-3E87-317E-970B3DD7FA8D}"/>
              </a:ext>
            </a:extLst>
          </p:cNvPr>
          <p:cNvSpPr>
            <a:spLocks noGrp="1"/>
          </p:cNvSpPr>
          <p:nvPr>
            <p:ph type="title"/>
          </p:nvPr>
        </p:nvSpPr>
        <p:spPr>
          <a:xfrm>
            <a:off x="540000" y="870976"/>
            <a:ext cx="9975600" cy="701731"/>
          </a:xfrm>
        </p:spPr>
        <p:txBody>
          <a:bodyPr/>
          <a:lstStyle/>
          <a:p>
            <a:r>
              <a:rPr lang="en-AU"/>
              <a:t>Practice demonstration kit</a:t>
            </a:r>
            <a:endParaRPr lang="en-US"/>
          </a:p>
        </p:txBody>
      </p:sp>
    </p:spTree>
    <p:extLst>
      <p:ext uri="{BB962C8B-B14F-4D97-AF65-F5344CB8AC3E}">
        <p14:creationId xmlns:p14="http://schemas.microsoft.com/office/powerpoint/2010/main" val="16395383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2ED219E4-6C5C-8E08-0CDB-BD35B40F790D}"/>
              </a:ext>
            </a:extLst>
          </p:cNvPr>
          <p:cNvSpPr>
            <a:spLocks noGrp="1"/>
          </p:cNvSpPr>
          <p:nvPr>
            <p:ph type="title"/>
          </p:nvPr>
        </p:nvSpPr>
        <p:spPr>
          <a:xfrm>
            <a:off x="540000" y="870976"/>
            <a:ext cx="10943908" cy="701731"/>
          </a:xfrm>
        </p:spPr>
        <p:txBody>
          <a:bodyPr/>
          <a:lstStyle/>
          <a:p>
            <a:r>
              <a:rPr lang="en-AU"/>
              <a:t>Translated resources</a:t>
            </a:r>
          </a:p>
        </p:txBody>
      </p:sp>
      <p:sp>
        <p:nvSpPr>
          <p:cNvPr id="4" name="Content Placeholder 3">
            <a:extLst>
              <a:ext uri="{FF2B5EF4-FFF2-40B4-BE49-F238E27FC236}">
                <a16:creationId xmlns:a16="http://schemas.microsoft.com/office/drawing/2014/main" id="{9F0553AF-10BA-429F-7860-AE0AD72A808E}"/>
              </a:ext>
            </a:extLst>
          </p:cNvPr>
          <p:cNvSpPr>
            <a:spLocks noGrp="1"/>
          </p:cNvSpPr>
          <p:nvPr>
            <p:ph sz="half" idx="1"/>
          </p:nvPr>
        </p:nvSpPr>
        <p:spPr>
          <a:xfrm>
            <a:off x="540000" y="1727330"/>
            <a:ext cx="6614812" cy="4413979"/>
          </a:xfrm>
        </p:spPr>
        <p:txBody>
          <a:bodyPr>
            <a:normAutofit fontScale="85000" lnSpcReduction="20000"/>
          </a:bodyPr>
          <a:lstStyle/>
          <a:p>
            <a:pPr marL="0" indent="0">
              <a:lnSpc>
                <a:spcPct val="120000"/>
              </a:lnSpc>
              <a:spcBef>
                <a:spcPts val="100"/>
              </a:spcBef>
              <a:buNone/>
            </a:pPr>
            <a:r>
              <a:rPr lang="en-AU"/>
              <a:t>The key resources of carers/families are available in 9 commonly spoken languages in Australia: Arabic, Greek, Hindi, Italian, Punjabi, Simplified Chinese, Traditional Chinese, Tagalog, Vietnamese.</a:t>
            </a:r>
          </a:p>
          <a:p>
            <a:pPr marL="0" indent="0">
              <a:lnSpc>
                <a:spcPct val="120000"/>
              </a:lnSpc>
              <a:spcBef>
                <a:spcPts val="1200"/>
              </a:spcBef>
              <a:buNone/>
            </a:pPr>
            <a:r>
              <a:rPr lang="en-AU" b="1"/>
              <a:t>The resources that have been translated are:</a:t>
            </a:r>
          </a:p>
          <a:p>
            <a:pPr>
              <a:lnSpc>
                <a:spcPct val="120000"/>
              </a:lnSpc>
              <a:spcBef>
                <a:spcPts val="100"/>
              </a:spcBef>
            </a:pPr>
            <a:r>
              <a:rPr lang="en-AU"/>
              <a:t>A4 introductory brochure</a:t>
            </a:r>
          </a:p>
          <a:p>
            <a:pPr>
              <a:lnSpc>
                <a:spcPct val="120000"/>
              </a:lnSpc>
              <a:spcBef>
                <a:spcPts val="100"/>
              </a:spcBef>
            </a:pPr>
            <a:r>
              <a:rPr lang="en-AU"/>
              <a:t>Practical handbook for carers</a:t>
            </a:r>
          </a:p>
          <a:p>
            <a:pPr>
              <a:lnSpc>
                <a:spcPct val="120000"/>
              </a:lnSpc>
              <a:spcBef>
                <a:spcPts val="100"/>
              </a:spcBef>
            </a:pPr>
            <a:r>
              <a:rPr lang="en-GB"/>
              <a:t>Writing a label, opening an ampoule and drawing up medicine:  A step-by-step guide</a:t>
            </a:r>
            <a:r>
              <a:rPr lang="en-US"/>
              <a:t>​</a:t>
            </a:r>
          </a:p>
          <a:p>
            <a:pPr>
              <a:lnSpc>
                <a:spcPct val="120000"/>
              </a:lnSpc>
              <a:spcBef>
                <a:spcPts val="100"/>
              </a:spcBef>
            </a:pPr>
            <a:r>
              <a:rPr lang="en-GB"/>
              <a:t>Giving medicine using a subcutaneous cannula:  A step-by-step guide</a:t>
            </a:r>
            <a:r>
              <a:rPr lang="en-US"/>
              <a:t>​</a:t>
            </a:r>
          </a:p>
          <a:p>
            <a:pPr>
              <a:lnSpc>
                <a:spcPct val="120000"/>
              </a:lnSpc>
              <a:spcBef>
                <a:spcPts val="100"/>
              </a:spcBef>
            </a:pPr>
            <a:r>
              <a:rPr lang="en-US"/>
              <a:t>Medicines diary</a:t>
            </a:r>
          </a:p>
          <a:p>
            <a:pPr>
              <a:lnSpc>
                <a:spcPct val="120000"/>
              </a:lnSpc>
              <a:spcBef>
                <a:spcPts val="100"/>
              </a:spcBef>
            </a:pPr>
            <a:r>
              <a:rPr lang="en-US"/>
              <a:t>Fridge chart</a:t>
            </a:r>
          </a:p>
          <a:p>
            <a:pPr>
              <a:lnSpc>
                <a:spcPct val="120000"/>
              </a:lnSpc>
              <a:spcBef>
                <a:spcPts val="100"/>
              </a:spcBef>
            </a:pPr>
            <a:r>
              <a:rPr lang="en-US"/>
              <a:t>Short training videos</a:t>
            </a:r>
            <a:endParaRPr lang="en-AU"/>
          </a:p>
        </p:txBody>
      </p:sp>
      <p:pic>
        <p:nvPicPr>
          <p:cNvPr id="6" name="Picture 5">
            <a:extLst>
              <a:ext uri="{FF2B5EF4-FFF2-40B4-BE49-F238E27FC236}">
                <a16:creationId xmlns:a16="http://schemas.microsoft.com/office/drawing/2014/main" id="{F0C5D092-B0E5-15C3-BCAB-0E943D97710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66362" y="2345466"/>
            <a:ext cx="2572160" cy="3640996"/>
          </a:xfrm>
          <a:prstGeom prst="rect">
            <a:avLst/>
          </a:prstGeom>
          <a:ln w="3175">
            <a:solidFill>
              <a:schemeClr val="tx1"/>
            </a:solidFill>
          </a:ln>
        </p:spPr>
      </p:pic>
      <p:pic>
        <p:nvPicPr>
          <p:cNvPr id="7" name="Picture 6">
            <a:extLst>
              <a:ext uri="{FF2B5EF4-FFF2-40B4-BE49-F238E27FC236}">
                <a16:creationId xmlns:a16="http://schemas.microsoft.com/office/drawing/2014/main" id="{7B2F1E35-4E9A-EFE9-193C-75A3F164CC1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29312">
            <a:off x="8846110" y="810138"/>
            <a:ext cx="2396533" cy="3391931"/>
          </a:xfrm>
          <a:prstGeom prst="rect">
            <a:avLst/>
          </a:prstGeom>
          <a:ln w="3175">
            <a:solidFill>
              <a:schemeClr val="tx1"/>
            </a:solidFill>
          </a:ln>
        </p:spPr>
      </p:pic>
    </p:spTree>
    <p:extLst>
      <p:ext uri="{BB962C8B-B14F-4D97-AF65-F5344CB8AC3E}">
        <p14:creationId xmlns:p14="http://schemas.microsoft.com/office/powerpoint/2010/main" val="14064120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C09EB-CEA8-5116-E094-D094E7074CAC}"/>
              </a:ext>
            </a:extLst>
          </p:cNvPr>
          <p:cNvSpPr>
            <a:spLocks noGrp="1"/>
          </p:cNvSpPr>
          <p:nvPr>
            <p:ph type="title"/>
          </p:nvPr>
        </p:nvSpPr>
        <p:spPr>
          <a:xfrm>
            <a:off x="540000" y="870976"/>
            <a:ext cx="10943908" cy="701731"/>
          </a:xfrm>
        </p:spPr>
        <p:txBody>
          <a:bodyPr wrap="square" lIns="91440" tIns="45720" rIns="91440" bIns="45720" anchor="t">
            <a:spAutoFit/>
          </a:bodyPr>
          <a:lstStyle/>
          <a:p>
            <a:r>
              <a:rPr lang="en-AU"/>
              <a:t>Resources for Aboriginal families</a:t>
            </a:r>
          </a:p>
        </p:txBody>
      </p:sp>
      <p:sp>
        <p:nvSpPr>
          <p:cNvPr id="29" name="Content Placeholder 28">
            <a:extLst>
              <a:ext uri="{FF2B5EF4-FFF2-40B4-BE49-F238E27FC236}">
                <a16:creationId xmlns:a16="http://schemas.microsoft.com/office/drawing/2014/main" id="{6EF1B6FB-30EF-9B99-7F47-7741710E227D}"/>
              </a:ext>
            </a:extLst>
          </p:cNvPr>
          <p:cNvSpPr>
            <a:spLocks noGrp="1"/>
          </p:cNvSpPr>
          <p:nvPr>
            <p:ph sz="half" idx="1"/>
          </p:nvPr>
        </p:nvSpPr>
        <p:spPr>
          <a:xfrm>
            <a:off x="539750" y="2082275"/>
            <a:ext cx="5947547" cy="3390943"/>
          </a:xfrm>
        </p:spPr>
        <p:txBody>
          <a:bodyPr>
            <a:normAutofit/>
          </a:bodyPr>
          <a:lstStyle/>
          <a:p>
            <a:pPr>
              <a:lnSpc>
                <a:spcPct val="110000"/>
              </a:lnSpc>
              <a:spcBef>
                <a:spcPts val="0"/>
              </a:spcBef>
            </a:pPr>
            <a:r>
              <a:rPr lang="en-AU"/>
              <a:t>Introductory brochure</a:t>
            </a:r>
          </a:p>
          <a:p>
            <a:pPr>
              <a:lnSpc>
                <a:spcPct val="110000"/>
              </a:lnSpc>
              <a:spcBef>
                <a:spcPts val="0"/>
              </a:spcBef>
            </a:pPr>
            <a:r>
              <a:rPr lang="en-AU"/>
              <a:t>Tip sheets</a:t>
            </a:r>
          </a:p>
          <a:p>
            <a:pPr>
              <a:lnSpc>
                <a:spcPct val="110000"/>
              </a:lnSpc>
              <a:spcBef>
                <a:spcPts val="0"/>
              </a:spcBef>
            </a:pPr>
            <a:r>
              <a:rPr lang="en-AU"/>
              <a:t>Step-by-step guides</a:t>
            </a:r>
          </a:p>
          <a:p>
            <a:pPr>
              <a:lnSpc>
                <a:spcPct val="110000"/>
              </a:lnSpc>
              <a:spcBef>
                <a:spcPts val="0"/>
              </a:spcBef>
            </a:pPr>
            <a:r>
              <a:rPr lang="en-AU"/>
              <a:t>Medicines book</a:t>
            </a:r>
          </a:p>
          <a:p>
            <a:pPr>
              <a:lnSpc>
                <a:spcPct val="110000"/>
              </a:lnSpc>
              <a:spcBef>
                <a:spcPts val="0"/>
              </a:spcBef>
            </a:pPr>
            <a:r>
              <a:rPr lang="en-AU"/>
              <a:t>Wall chart</a:t>
            </a:r>
          </a:p>
          <a:p>
            <a:pPr>
              <a:lnSpc>
                <a:spcPct val="110000"/>
              </a:lnSpc>
              <a:spcBef>
                <a:spcPts val="0"/>
              </a:spcBef>
            </a:pPr>
            <a:r>
              <a:rPr lang="en-AU"/>
              <a:t>Syringe labels</a:t>
            </a:r>
          </a:p>
          <a:p>
            <a:pPr>
              <a:lnSpc>
                <a:spcPct val="110000"/>
              </a:lnSpc>
              <a:spcBef>
                <a:spcPts val="0"/>
              </a:spcBef>
            </a:pPr>
            <a:r>
              <a:rPr lang="en-AU"/>
              <a:t>A practice demonstration kit</a:t>
            </a:r>
          </a:p>
          <a:p>
            <a:pPr>
              <a:lnSpc>
                <a:spcPct val="110000"/>
              </a:lnSpc>
              <a:spcBef>
                <a:spcPts val="0"/>
              </a:spcBef>
            </a:pPr>
            <a:r>
              <a:rPr lang="en-AU"/>
              <a:t>Short training videos (available in English and 8 First Nations languages)</a:t>
            </a:r>
          </a:p>
        </p:txBody>
      </p:sp>
      <p:pic>
        <p:nvPicPr>
          <p:cNvPr id="5" name="Picture 4" descr="A picture containing letter&#10;&#10;Description automatically generated">
            <a:extLst>
              <a:ext uri="{FF2B5EF4-FFF2-40B4-BE49-F238E27FC236}">
                <a16:creationId xmlns:a16="http://schemas.microsoft.com/office/drawing/2014/main" id="{78AB0755-F44C-F1BC-D7A3-3718BA455139}"/>
              </a:ext>
            </a:extLst>
          </p:cNvPr>
          <p:cNvPicPr>
            <a:picLocks noChangeAspect="1"/>
          </p:cNvPicPr>
          <p:nvPr/>
        </p:nvPicPr>
        <p:blipFill>
          <a:blip r:embed="rId2" cstate="email">
            <a:extLst>
              <a:ext uri="{BEBA8EAE-BF5A-486C-A8C5-ECC9F3942E4B}">
                <a14:imgProps xmlns:a14="http://schemas.microsoft.com/office/drawing/2010/main">
                  <a14:imgLayer r:embed="rId3">
                    <a14:imgEffect>
                      <a14:colorTemperature colorTemp="4700"/>
                    </a14:imgEffect>
                    <a14:imgEffect>
                      <a14:saturation sat="66000"/>
                    </a14:imgEffect>
                  </a14:imgLayer>
                </a14:imgProps>
              </a:ext>
              <a:ext uri="{28A0092B-C50C-407E-A947-70E740481C1C}">
                <a14:useLocalDpi xmlns:a14="http://schemas.microsoft.com/office/drawing/2010/main"/>
              </a:ext>
            </a:extLst>
          </a:blip>
          <a:stretch>
            <a:fillRect/>
          </a:stretch>
        </p:blipFill>
        <p:spPr>
          <a:xfrm>
            <a:off x="7378814" y="2265838"/>
            <a:ext cx="4042230" cy="3499018"/>
          </a:xfrm>
          <a:prstGeom prst="rect">
            <a:avLst/>
          </a:prstGeom>
          <a:ln w="3175">
            <a:noFill/>
          </a:ln>
        </p:spPr>
      </p:pic>
    </p:spTree>
    <p:extLst>
      <p:ext uri="{BB962C8B-B14F-4D97-AF65-F5344CB8AC3E}">
        <p14:creationId xmlns:p14="http://schemas.microsoft.com/office/powerpoint/2010/main" val="17237831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41DE6-FD60-6C6D-818B-EE8D53982AC9}"/>
              </a:ext>
            </a:extLst>
          </p:cNvPr>
          <p:cNvSpPr>
            <a:spLocks noGrp="1"/>
          </p:cNvSpPr>
          <p:nvPr>
            <p:ph type="title"/>
          </p:nvPr>
        </p:nvSpPr>
        <p:spPr>
          <a:xfrm>
            <a:off x="539750" y="871538"/>
            <a:ext cx="7676107" cy="1152653"/>
          </a:xfrm>
        </p:spPr>
        <p:txBody>
          <a:bodyPr/>
          <a:lstStyle/>
          <a:p>
            <a:r>
              <a:rPr lang="en-AU"/>
              <a:t>Resources for Torres Strait Islander Families</a:t>
            </a:r>
          </a:p>
        </p:txBody>
      </p:sp>
      <p:pic>
        <p:nvPicPr>
          <p:cNvPr id="4" name="Picture 3">
            <a:extLst>
              <a:ext uri="{FF2B5EF4-FFF2-40B4-BE49-F238E27FC236}">
                <a16:creationId xmlns:a16="http://schemas.microsoft.com/office/drawing/2014/main" id="{663A15C1-4416-36F0-DFAC-28BAC0F5BE8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92354" y="1351009"/>
            <a:ext cx="2400300" cy="3429000"/>
          </a:xfrm>
          <a:prstGeom prst="rect">
            <a:avLst/>
          </a:prstGeom>
          <a:ln w="3175">
            <a:solidFill>
              <a:schemeClr val="tx1"/>
            </a:solidFill>
          </a:ln>
        </p:spPr>
      </p:pic>
      <p:pic>
        <p:nvPicPr>
          <p:cNvPr id="7" name="Picture 6">
            <a:extLst>
              <a:ext uri="{FF2B5EF4-FFF2-40B4-BE49-F238E27FC236}">
                <a16:creationId xmlns:a16="http://schemas.microsoft.com/office/drawing/2014/main" id="{23C31299-8399-6CDE-95F1-5BA96D42F2B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91606" y="2024191"/>
            <a:ext cx="2336800" cy="3441700"/>
          </a:xfrm>
          <a:prstGeom prst="rect">
            <a:avLst/>
          </a:prstGeom>
          <a:ln w="3175">
            <a:solidFill>
              <a:schemeClr val="tx1"/>
            </a:solidFill>
          </a:ln>
        </p:spPr>
      </p:pic>
      <p:pic>
        <p:nvPicPr>
          <p:cNvPr id="9" name="Picture 8">
            <a:extLst>
              <a:ext uri="{FF2B5EF4-FFF2-40B4-BE49-F238E27FC236}">
                <a16:creationId xmlns:a16="http://schemas.microsoft.com/office/drawing/2014/main" id="{9A833E2C-3436-BCA4-F74E-CF292EE88C2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828257" y="2525840"/>
            <a:ext cx="2387600" cy="3441700"/>
          </a:xfrm>
          <a:prstGeom prst="rect">
            <a:avLst/>
          </a:prstGeom>
          <a:ln w="3175">
            <a:solidFill>
              <a:schemeClr val="tx1"/>
            </a:solidFill>
          </a:ln>
        </p:spPr>
      </p:pic>
      <p:sp>
        <p:nvSpPr>
          <p:cNvPr id="11" name="Content Placeholder 28">
            <a:extLst>
              <a:ext uri="{FF2B5EF4-FFF2-40B4-BE49-F238E27FC236}">
                <a16:creationId xmlns:a16="http://schemas.microsoft.com/office/drawing/2014/main" id="{77BF1832-FF67-5028-887C-6D5AFAC01A46}"/>
              </a:ext>
            </a:extLst>
          </p:cNvPr>
          <p:cNvSpPr txBox="1">
            <a:spLocks/>
          </p:cNvSpPr>
          <p:nvPr/>
        </p:nvSpPr>
        <p:spPr>
          <a:xfrm>
            <a:off x="663318" y="2415401"/>
            <a:ext cx="4588442" cy="3441700"/>
          </a:xfrm>
          <a:prstGeom prst="rect">
            <a:avLst/>
          </a:prstGeom>
        </p:spPr>
        <p:txBody>
          <a:bodyPr lIns="91440" tIns="45720" rIns="91440" bIns="45720" anchor="t">
            <a:normAutofit/>
          </a:bodyPr>
          <a:lstStyle>
            <a:lvl1pPr marL="342900" indent="-342900" algn="l" defTabSz="914400" rtl="0" eaLnBrk="1" latinLnBrk="0" hangingPunct="1">
              <a:lnSpc>
                <a:spcPct val="100000"/>
              </a:lnSpc>
              <a:spcBef>
                <a:spcPts val="1000"/>
              </a:spcBef>
              <a:buFont typeface="Arial" panose="020B0604020202020204" pitchFamily="34" charset="0"/>
              <a:buChar char="•"/>
              <a:defRPr sz="2200" b="0" kern="1200">
                <a:solidFill>
                  <a:schemeClr val="tx1"/>
                </a:solidFill>
                <a:latin typeface="+mn-lt"/>
                <a:ea typeface="+mn-ea"/>
                <a:cs typeface="+mn-cs"/>
              </a:defRPr>
            </a:lvl1pPr>
            <a:lvl2pPr marL="457200" indent="0" algn="l" defTabSz="914400" rtl="0" eaLnBrk="1" latinLnBrk="0" hangingPunct="1">
              <a:lnSpc>
                <a:spcPct val="110000"/>
              </a:lnSpc>
              <a:spcBef>
                <a:spcPts val="500"/>
              </a:spcBef>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110000"/>
              </a:lnSpc>
              <a:spcBef>
                <a:spcPts val="500"/>
              </a:spcBef>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11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0"/>
              </a:spcBef>
              <a:buNone/>
            </a:pPr>
            <a:r>
              <a:rPr lang="en-AU"/>
              <a:t>Several of these resources have been </a:t>
            </a:r>
            <a:r>
              <a:rPr lang="en-AU" dirty="0"/>
              <a:t>produced </a:t>
            </a:r>
            <a:r>
              <a:rPr lang="en-AU"/>
              <a:t>with Torres Strait </a:t>
            </a:r>
            <a:r>
              <a:rPr lang="en-AU" dirty="0"/>
              <a:t>Islander-specific</a:t>
            </a:r>
            <a:r>
              <a:rPr lang="en-AU"/>
              <a:t> artwork including:</a:t>
            </a:r>
          </a:p>
          <a:p>
            <a:pPr>
              <a:lnSpc>
                <a:spcPct val="110000"/>
              </a:lnSpc>
            </a:pPr>
            <a:r>
              <a:rPr lang="en-AU"/>
              <a:t>Introductory brochure</a:t>
            </a:r>
          </a:p>
          <a:p>
            <a:pPr>
              <a:lnSpc>
                <a:spcPct val="110000"/>
              </a:lnSpc>
              <a:spcBef>
                <a:spcPts val="0"/>
              </a:spcBef>
            </a:pPr>
            <a:r>
              <a:rPr lang="en-AU"/>
              <a:t>Tip sheets</a:t>
            </a:r>
          </a:p>
          <a:p>
            <a:pPr>
              <a:lnSpc>
                <a:spcPct val="110000"/>
              </a:lnSpc>
              <a:spcBef>
                <a:spcPts val="0"/>
              </a:spcBef>
            </a:pPr>
            <a:r>
              <a:rPr lang="en-AU"/>
              <a:t>Step-by-step guides</a:t>
            </a:r>
          </a:p>
          <a:p>
            <a:pPr>
              <a:lnSpc>
                <a:spcPct val="110000"/>
              </a:lnSpc>
              <a:spcBef>
                <a:spcPts val="0"/>
              </a:spcBef>
            </a:pPr>
            <a:r>
              <a:rPr lang="en-AU"/>
              <a:t>Medicines book</a:t>
            </a:r>
          </a:p>
          <a:p>
            <a:pPr>
              <a:lnSpc>
                <a:spcPct val="110000"/>
              </a:lnSpc>
              <a:spcBef>
                <a:spcPts val="0"/>
              </a:spcBef>
            </a:pPr>
            <a:r>
              <a:rPr lang="en-AU"/>
              <a:t>Wall art</a:t>
            </a:r>
          </a:p>
        </p:txBody>
      </p:sp>
    </p:spTree>
    <p:extLst>
      <p:ext uri="{BB962C8B-B14F-4D97-AF65-F5344CB8AC3E}">
        <p14:creationId xmlns:p14="http://schemas.microsoft.com/office/powerpoint/2010/main" val="32382760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46F212D-86AA-E29D-1AEE-BDA8E3F0038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6931" y="1973461"/>
            <a:ext cx="2584196" cy="3659853"/>
          </a:xfrm>
          <a:prstGeom prst="rect">
            <a:avLst/>
          </a:prstGeom>
          <a:ln w="3175">
            <a:solidFill>
              <a:schemeClr val="tx1"/>
            </a:solidFill>
          </a:ln>
        </p:spPr>
      </p:pic>
      <p:pic>
        <p:nvPicPr>
          <p:cNvPr id="13" name="Picture 12">
            <a:extLst>
              <a:ext uri="{FF2B5EF4-FFF2-40B4-BE49-F238E27FC236}">
                <a16:creationId xmlns:a16="http://schemas.microsoft.com/office/drawing/2014/main" id="{772DF6D0-914A-5BC7-492C-F2060B65B2A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66612" y="1980301"/>
            <a:ext cx="2584196" cy="3667326"/>
          </a:xfrm>
          <a:prstGeom prst="rect">
            <a:avLst/>
          </a:prstGeom>
          <a:ln w="3175">
            <a:solidFill>
              <a:schemeClr val="tx1"/>
            </a:solidFill>
          </a:ln>
        </p:spPr>
      </p:pic>
      <p:pic>
        <p:nvPicPr>
          <p:cNvPr id="14" name="Picture 13">
            <a:extLst>
              <a:ext uri="{FF2B5EF4-FFF2-40B4-BE49-F238E27FC236}">
                <a16:creationId xmlns:a16="http://schemas.microsoft.com/office/drawing/2014/main" id="{AC52AC97-4CC5-AC93-6ABF-3195B250E50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76294" y="1973461"/>
            <a:ext cx="2584197" cy="3644940"/>
          </a:xfrm>
          <a:prstGeom prst="rect">
            <a:avLst/>
          </a:prstGeom>
          <a:ln w="3175">
            <a:solidFill>
              <a:schemeClr val="tx1"/>
            </a:solidFill>
          </a:ln>
        </p:spPr>
      </p:pic>
      <p:pic>
        <p:nvPicPr>
          <p:cNvPr id="15" name="Picture 14">
            <a:extLst>
              <a:ext uri="{FF2B5EF4-FFF2-40B4-BE49-F238E27FC236}">
                <a16:creationId xmlns:a16="http://schemas.microsoft.com/office/drawing/2014/main" id="{853C0405-99DF-2963-E6EB-D3BA6D60443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885977" y="1980301"/>
            <a:ext cx="2568421" cy="3644940"/>
          </a:xfrm>
          <a:prstGeom prst="rect">
            <a:avLst/>
          </a:prstGeom>
          <a:ln w="3175">
            <a:solidFill>
              <a:schemeClr val="tx1"/>
            </a:solidFill>
          </a:ln>
        </p:spPr>
      </p:pic>
      <p:sp>
        <p:nvSpPr>
          <p:cNvPr id="16" name="Title 15">
            <a:extLst>
              <a:ext uri="{FF2B5EF4-FFF2-40B4-BE49-F238E27FC236}">
                <a16:creationId xmlns:a16="http://schemas.microsoft.com/office/drawing/2014/main" id="{F1E74B68-18DD-1560-EF78-EFB064EE38A8}"/>
              </a:ext>
            </a:extLst>
          </p:cNvPr>
          <p:cNvSpPr>
            <a:spLocks noGrp="1"/>
          </p:cNvSpPr>
          <p:nvPr>
            <p:ph type="title"/>
          </p:nvPr>
        </p:nvSpPr>
        <p:spPr>
          <a:xfrm>
            <a:off x="540000" y="870976"/>
            <a:ext cx="3265881" cy="701731"/>
          </a:xfrm>
        </p:spPr>
        <p:txBody>
          <a:bodyPr/>
          <a:lstStyle/>
          <a:p>
            <a:r>
              <a:rPr lang="en-US"/>
              <a:t>Tip sheets</a:t>
            </a:r>
          </a:p>
        </p:txBody>
      </p:sp>
    </p:spTree>
    <p:extLst>
      <p:ext uri="{BB962C8B-B14F-4D97-AF65-F5344CB8AC3E}">
        <p14:creationId xmlns:p14="http://schemas.microsoft.com/office/powerpoint/2010/main" val="17303817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342010D-2B2A-F40A-9C9C-C2193E3A9C2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80194" y="1300041"/>
            <a:ext cx="4563171" cy="3232356"/>
          </a:xfrm>
          <a:prstGeom prst="rect">
            <a:avLst/>
          </a:prstGeom>
          <a:ln w="3175">
            <a:solidFill>
              <a:schemeClr val="tx1"/>
            </a:solidFill>
          </a:ln>
        </p:spPr>
      </p:pic>
      <p:pic>
        <p:nvPicPr>
          <p:cNvPr id="8" name="Picture 7">
            <a:extLst>
              <a:ext uri="{FF2B5EF4-FFF2-40B4-BE49-F238E27FC236}">
                <a16:creationId xmlns:a16="http://schemas.microsoft.com/office/drawing/2014/main" id="{2BEB19D0-2E14-ABC2-AF88-2555040A6FB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83615" y="2059780"/>
            <a:ext cx="4570699" cy="3217821"/>
          </a:xfrm>
          <a:prstGeom prst="rect">
            <a:avLst/>
          </a:prstGeom>
          <a:ln w="3175">
            <a:solidFill>
              <a:schemeClr val="tx1"/>
            </a:solidFill>
          </a:ln>
        </p:spPr>
      </p:pic>
      <p:pic>
        <p:nvPicPr>
          <p:cNvPr id="6" name="Picture 5">
            <a:extLst>
              <a:ext uri="{FF2B5EF4-FFF2-40B4-BE49-F238E27FC236}">
                <a16:creationId xmlns:a16="http://schemas.microsoft.com/office/drawing/2014/main" id="{3CA906E3-7E30-3220-5A7F-C99DF65BD43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48635" y="2819519"/>
            <a:ext cx="4563171" cy="3217821"/>
          </a:xfrm>
          <a:prstGeom prst="rect">
            <a:avLst/>
          </a:prstGeom>
          <a:ln w="3175">
            <a:solidFill>
              <a:schemeClr val="tx1"/>
            </a:solidFill>
          </a:ln>
        </p:spPr>
      </p:pic>
      <p:sp>
        <p:nvSpPr>
          <p:cNvPr id="5" name="Title 4">
            <a:extLst>
              <a:ext uri="{FF2B5EF4-FFF2-40B4-BE49-F238E27FC236}">
                <a16:creationId xmlns:a16="http://schemas.microsoft.com/office/drawing/2014/main" id="{BE88F61C-C36B-A8A6-D56F-46B8EBAA6228}"/>
              </a:ext>
            </a:extLst>
          </p:cNvPr>
          <p:cNvSpPr>
            <a:spLocks noGrp="1"/>
          </p:cNvSpPr>
          <p:nvPr>
            <p:ph type="title"/>
          </p:nvPr>
        </p:nvSpPr>
        <p:spPr>
          <a:xfrm>
            <a:off x="540000" y="870976"/>
            <a:ext cx="7714314" cy="701731"/>
          </a:xfrm>
        </p:spPr>
        <p:txBody>
          <a:bodyPr/>
          <a:lstStyle/>
          <a:p>
            <a:r>
              <a:rPr lang="en-US"/>
              <a:t>Step-by-step guides</a:t>
            </a:r>
          </a:p>
        </p:txBody>
      </p:sp>
    </p:spTree>
    <p:extLst>
      <p:ext uri="{BB962C8B-B14F-4D97-AF65-F5344CB8AC3E}">
        <p14:creationId xmlns:p14="http://schemas.microsoft.com/office/powerpoint/2010/main" val="20523866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41DE6-FD60-6C6D-818B-EE8D53982AC9}"/>
              </a:ext>
            </a:extLst>
          </p:cNvPr>
          <p:cNvSpPr>
            <a:spLocks noGrp="1"/>
          </p:cNvSpPr>
          <p:nvPr>
            <p:ph type="title"/>
          </p:nvPr>
        </p:nvSpPr>
        <p:spPr/>
        <p:txBody>
          <a:bodyPr/>
          <a:lstStyle/>
          <a:p>
            <a:r>
              <a:rPr lang="en-AU"/>
              <a:t>Medicines book</a:t>
            </a:r>
          </a:p>
        </p:txBody>
      </p:sp>
      <p:pic>
        <p:nvPicPr>
          <p:cNvPr id="5" name="Picture 4">
            <a:extLst>
              <a:ext uri="{FF2B5EF4-FFF2-40B4-BE49-F238E27FC236}">
                <a16:creationId xmlns:a16="http://schemas.microsoft.com/office/drawing/2014/main" id="{3FAB89AD-7A74-E924-EC66-67B49486B6C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61221" y="2136100"/>
            <a:ext cx="4770948" cy="3343348"/>
          </a:xfrm>
          <a:prstGeom prst="rect">
            <a:avLst/>
          </a:prstGeom>
          <a:ln w="3175">
            <a:solidFill>
              <a:schemeClr val="tx1"/>
            </a:solidFill>
          </a:ln>
        </p:spPr>
      </p:pic>
      <p:pic>
        <p:nvPicPr>
          <p:cNvPr id="7" name="Picture 6">
            <a:extLst>
              <a:ext uri="{FF2B5EF4-FFF2-40B4-BE49-F238E27FC236}">
                <a16:creationId xmlns:a16="http://schemas.microsoft.com/office/drawing/2014/main" id="{4AA26BBD-EE14-563C-7CCB-FDDC572383D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8635" y="2136099"/>
            <a:ext cx="4739344" cy="3343349"/>
          </a:xfrm>
          <a:prstGeom prst="rect">
            <a:avLst/>
          </a:prstGeom>
          <a:ln w="3175">
            <a:solidFill>
              <a:schemeClr val="tx1"/>
            </a:solidFill>
          </a:ln>
        </p:spPr>
      </p:pic>
    </p:spTree>
    <p:extLst>
      <p:ext uri="{BB962C8B-B14F-4D97-AF65-F5344CB8AC3E}">
        <p14:creationId xmlns:p14="http://schemas.microsoft.com/office/powerpoint/2010/main" val="30197612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41DE6-FD60-6C6D-818B-EE8D53982AC9}"/>
              </a:ext>
            </a:extLst>
          </p:cNvPr>
          <p:cNvSpPr>
            <a:spLocks noGrp="1"/>
          </p:cNvSpPr>
          <p:nvPr>
            <p:ph type="title"/>
          </p:nvPr>
        </p:nvSpPr>
        <p:spPr/>
        <p:txBody>
          <a:bodyPr/>
          <a:lstStyle/>
          <a:p>
            <a:r>
              <a:rPr lang="en-AU"/>
              <a:t>Colour-coded labelling system</a:t>
            </a:r>
          </a:p>
        </p:txBody>
      </p:sp>
      <p:pic>
        <p:nvPicPr>
          <p:cNvPr id="15" name="Picture 14">
            <a:extLst>
              <a:ext uri="{FF2B5EF4-FFF2-40B4-BE49-F238E27FC236}">
                <a16:creationId xmlns:a16="http://schemas.microsoft.com/office/drawing/2014/main" id="{074FE06E-E59D-B081-57A8-C526290FFC0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16212" y="2588761"/>
            <a:ext cx="4583258" cy="3222516"/>
          </a:xfrm>
          <a:prstGeom prst="rect">
            <a:avLst/>
          </a:prstGeom>
          <a:ln w="3175">
            <a:solidFill>
              <a:schemeClr val="tx1"/>
            </a:solidFill>
          </a:ln>
        </p:spPr>
      </p:pic>
      <p:grpSp>
        <p:nvGrpSpPr>
          <p:cNvPr id="16" name="Group 15">
            <a:extLst>
              <a:ext uri="{FF2B5EF4-FFF2-40B4-BE49-F238E27FC236}">
                <a16:creationId xmlns:a16="http://schemas.microsoft.com/office/drawing/2014/main" id="{F6DE03FF-5190-D930-742C-DAAC072691B2}"/>
              </a:ext>
            </a:extLst>
          </p:cNvPr>
          <p:cNvGrpSpPr/>
          <p:nvPr/>
        </p:nvGrpSpPr>
        <p:grpSpPr>
          <a:xfrm rot="21188766">
            <a:off x="2733091" y="2875486"/>
            <a:ext cx="2254494" cy="2809013"/>
            <a:chOff x="636171" y="2420597"/>
            <a:chExt cx="1698859" cy="2060780"/>
          </a:xfrm>
        </p:grpSpPr>
        <p:pic>
          <p:nvPicPr>
            <p:cNvPr id="19" name="Picture 18">
              <a:extLst>
                <a:ext uri="{FF2B5EF4-FFF2-40B4-BE49-F238E27FC236}">
                  <a16:creationId xmlns:a16="http://schemas.microsoft.com/office/drawing/2014/main" id="{75C590D4-0438-3683-F660-1897A23F03F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7268" y="2420597"/>
              <a:ext cx="1686343" cy="522088"/>
            </a:xfrm>
            <a:prstGeom prst="rect">
              <a:avLst/>
            </a:prstGeom>
          </p:spPr>
        </p:pic>
        <p:pic>
          <p:nvPicPr>
            <p:cNvPr id="20" name="Picture 19">
              <a:extLst>
                <a:ext uri="{FF2B5EF4-FFF2-40B4-BE49-F238E27FC236}">
                  <a16:creationId xmlns:a16="http://schemas.microsoft.com/office/drawing/2014/main" id="{C145199F-9D30-C74A-3061-3EACCD73272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2430" y="2930182"/>
              <a:ext cx="1686342" cy="518267"/>
            </a:xfrm>
            <a:prstGeom prst="rect">
              <a:avLst/>
            </a:prstGeom>
          </p:spPr>
        </p:pic>
        <p:pic>
          <p:nvPicPr>
            <p:cNvPr id="21" name="Picture 20">
              <a:extLst>
                <a:ext uri="{FF2B5EF4-FFF2-40B4-BE49-F238E27FC236}">
                  <a16:creationId xmlns:a16="http://schemas.microsoft.com/office/drawing/2014/main" id="{548E3A75-84E1-A0AE-EF77-5747B73D1CE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36171" y="3433005"/>
              <a:ext cx="1698859" cy="521122"/>
            </a:xfrm>
            <a:prstGeom prst="rect">
              <a:avLst/>
            </a:prstGeom>
          </p:spPr>
        </p:pic>
        <p:pic>
          <p:nvPicPr>
            <p:cNvPr id="22" name="Picture 21">
              <a:extLst>
                <a:ext uri="{FF2B5EF4-FFF2-40B4-BE49-F238E27FC236}">
                  <a16:creationId xmlns:a16="http://schemas.microsoft.com/office/drawing/2014/main" id="{9FB2FE5F-7622-181F-E1ED-C5F4F0E0A22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2430" y="3956037"/>
              <a:ext cx="1686342" cy="525340"/>
            </a:xfrm>
            <a:prstGeom prst="rect">
              <a:avLst/>
            </a:prstGeom>
          </p:spPr>
        </p:pic>
      </p:grpSp>
      <p:grpSp>
        <p:nvGrpSpPr>
          <p:cNvPr id="23" name="Group 22">
            <a:extLst>
              <a:ext uri="{FF2B5EF4-FFF2-40B4-BE49-F238E27FC236}">
                <a16:creationId xmlns:a16="http://schemas.microsoft.com/office/drawing/2014/main" id="{3E1E60ED-5F31-E910-252C-ABE4867C7892}"/>
              </a:ext>
            </a:extLst>
          </p:cNvPr>
          <p:cNvGrpSpPr/>
          <p:nvPr/>
        </p:nvGrpSpPr>
        <p:grpSpPr>
          <a:xfrm>
            <a:off x="1139576" y="2615331"/>
            <a:ext cx="2395874" cy="2311151"/>
            <a:chOff x="2855221" y="697698"/>
            <a:chExt cx="1703181" cy="1548100"/>
          </a:xfrm>
        </p:grpSpPr>
        <p:pic>
          <p:nvPicPr>
            <p:cNvPr id="24" name="Picture 23">
              <a:extLst>
                <a:ext uri="{FF2B5EF4-FFF2-40B4-BE49-F238E27FC236}">
                  <a16:creationId xmlns:a16="http://schemas.microsoft.com/office/drawing/2014/main" id="{B0315FD2-F5B3-B532-5F6E-A8536A43B46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855927" y="697698"/>
              <a:ext cx="1702475" cy="518145"/>
            </a:xfrm>
            <a:prstGeom prst="rect">
              <a:avLst/>
            </a:prstGeom>
          </p:spPr>
        </p:pic>
        <p:pic>
          <p:nvPicPr>
            <p:cNvPr id="25" name="Picture 24">
              <a:extLst>
                <a:ext uri="{FF2B5EF4-FFF2-40B4-BE49-F238E27FC236}">
                  <a16:creationId xmlns:a16="http://schemas.microsoft.com/office/drawing/2014/main" id="{B34D4826-D492-B2D0-5656-D8074C1B18C4}"/>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855221" y="1218167"/>
              <a:ext cx="1702475" cy="521812"/>
            </a:xfrm>
            <a:prstGeom prst="rect">
              <a:avLst/>
            </a:prstGeom>
          </p:spPr>
        </p:pic>
        <p:pic>
          <p:nvPicPr>
            <p:cNvPr id="26" name="Picture 25">
              <a:extLst>
                <a:ext uri="{FF2B5EF4-FFF2-40B4-BE49-F238E27FC236}">
                  <a16:creationId xmlns:a16="http://schemas.microsoft.com/office/drawing/2014/main" id="{4D55E9D3-11BA-C5E5-253B-1E1B62BC3565}"/>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855221" y="1734316"/>
              <a:ext cx="1703181" cy="511482"/>
            </a:xfrm>
            <a:prstGeom prst="rect">
              <a:avLst/>
            </a:prstGeom>
          </p:spPr>
        </p:pic>
      </p:grpSp>
      <p:sp>
        <p:nvSpPr>
          <p:cNvPr id="3" name="TextBox 2">
            <a:extLst>
              <a:ext uri="{FF2B5EF4-FFF2-40B4-BE49-F238E27FC236}">
                <a16:creationId xmlns:a16="http://schemas.microsoft.com/office/drawing/2014/main" id="{41EB34D0-2E2A-D6A1-3F00-A3D95BF5F4E1}"/>
              </a:ext>
            </a:extLst>
          </p:cNvPr>
          <p:cNvSpPr txBox="1"/>
          <p:nvPr/>
        </p:nvSpPr>
        <p:spPr>
          <a:xfrm>
            <a:off x="6462441" y="1993701"/>
            <a:ext cx="2822912" cy="369332"/>
          </a:xfrm>
          <a:prstGeom prst="rect">
            <a:avLst/>
          </a:prstGeom>
          <a:noFill/>
        </p:spPr>
        <p:txBody>
          <a:bodyPr wrap="square" rtlCol="0">
            <a:spAutoFit/>
          </a:bodyPr>
          <a:lstStyle/>
          <a:p>
            <a:pPr marL="285750" indent="-285750">
              <a:buClr>
                <a:schemeClr val="accent1"/>
              </a:buClr>
              <a:buFont typeface="Wingdings" pitchFamily="2" charset="2"/>
              <a:buChar char="§"/>
            </a:pPr>
            <a:r>
              <a:rPr lang="en-US"/>
              <a:t>Wall chart</a:t>
            </a:r>
          </a:p>
        </p:txBody>
      </p:sp>
      <p:sp>
        <p:nvSpPr>
          <p:cNvPr id="4" name="TextBox 3">
            <a:extLst>
              <a:ext uri="{FF2B5EF4-FFF2-40B4-BE49-F238E27FC236}">
                <a16:creationId xmlns:a16="http://schemas.microsoft.com/office/drawing/2014/main" id="{5E943567-81F1-FA10-C516-3CF1310AFCF3}"/>
              </a:ext>
            </a:extLst>
          </p:cNvPr>
          <p:cNvSpPr txBox="1"/>
          <p:nvPr/>
        </p:nvSpPr>
        <p:spPr>
          <a:xfrm>
            <a:off x="858509" y="2009233"/>
            <a:ext cx="2822912" cy="369332"/>
          </a:xfrm>
          <a:prstGeom prst="rect">
            <a:avLst/>
          </a:prstGeom>
          <a:noFill/>
        </p:spPr>
        <p:txBody>
          <a:bodyPr wrap="square" rtlCol="0">
            <a:spAutoFit/>
          </a:bodyPr>
          <a:lstStyle/>
          <a:p>
            <a:pPr marL="285750" indent="-285750">
              <a:buClr>
                <a:schemeClr val="accent1"/>
              </a:buClr>
              <a:buFont typeface="Wingdings" pitchFamily="2" charset="2"/>
              <a:buChar char="§"/>
            </a:pPr>
            <a:r>
              <a:rPr lang="en-US"/>
              <a:t>Syringe labels</a:t>
            </a:r>
          </a:p>
        </p:txBody>
      </p:sp>
    </p:spTree>
    <p:extLst>
      <p:ext uri="{BB962C8B-B14F-4D97-AF65-F5344CB8AC3E}">
        <p14:creationId xmlns:p14="http://schemas.microsoft.com/office/powerpoint/2010/main" val="4772210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screenshot of a video&#10;&#10;Description automatically generated">
            <a:hlinkClick r:id="rId3"/>
            <a:extLst>
              <a:ext uri="{FF2B5EF4-FFF2-40B4-BE49-F238E27FC236}">
                <a16:creationId xmlns:a16="http://schemas.microsoft.com/office/drawing/2014/main" id="{A04CC003-84EC-CAA4-467D-A878C4501711}"/>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608009" y="1691033"/>
            <a:ext cx="6974454" cy="2202991"/>
          </a:xfrm>
          <a:prstGeom prst="rect">
            <a:avLst/>
          </a:prstGeom>
        </p:spPr>
      </p:pic>
      <p:sp>
        <p:nvSpPr>
          <p:cNvPr id="2" name="Title 1">
            <a:extLst>
              <a:ext uri="{FF2B5EF4-FFF2-40B4-BE49-F238E27FC236}">
                <a16:creationId xmlns:a16="http://schemas.microsoft.com/office/drawing/2014/main" id="{4C641DE6-FD60-6C6D-818B-EE8D53982AC9}"/>
              </a:ext>
            </a:extLst>
          </p:cNvPr>
          <p:cNvSpPr>
            <a:spLocks noGrp="1"/>
          </p:cNvSpPr>
          <p:nvPr>
            <p:ph type="title"/>
          </p:nvPr>
        </p:nvSpPr>
        <p:spPr>
          <a:xfrm>
            <a:off x="539750" y="696999"/>
            <a:ext cx="10944225" cy="701675"/>
          </a:xfrm>
        </p:spPr>
        <p:txBody>
          <a:bodyPr wrap="square">
            <a:spAutoFit/>
          </a:bodyPr>
          <a:lstStyle/>
          <a:p>
            <a:r>
              <a:rPr lang="en-AU"/>
              <a:t>Short training videos for carers</a:t>
            </a:r>
          </a:p>
        </p:txBody>
      </p:sp>
      <p:grpSp>
        <p:nvGrpSpPr>
          <p:cNvPr id="17" name="Group 16">
            <a:extLst>
              <a:ext uri="{FF2B5EF4-FFF2-40B4-BE49-F238E27FC236}">
                <a16:creationId xmlns:a16="http://schemas.microsoft.com/office/drawing/2014/main" id="{E83D5D82-6D86-9AB0-7FA0-DB838EC484E8}"/>
              </a:ext>
            </a:extLst>
          </p:cNvPr>
          <p:cNvGrpSpPr/>
          <p:nvPr/>
        </p:nvGrpSpPr>
        <p:grpSpPr>
          <a:xfrm>
            <a:off x="6625767" y="5261841"/>
            <a:ext cx="5144770" cy="899160"/>
            <a:chOff x="539750" y="4895601"/>
            <a:chExt cx="5144770" cy="899160"/>
          </a:xfrm>
        </p:grpSpPr>
        <p:sp>
          <p:nvSpPr>
            <p:cNvPr id="18" name="Rectangle 17">
              <a:extLst>
                <a:ext uri="{FF2B5EF4-FFF2-40B4-BE49-F238E27FC236}">
                  <a16:creationId xmlns:a16="http://schemas.microsoft.com/office/drawing/2014/main" id="{2B832EDE-63C8-11CD-40C8-2D798CF86308}"/>
                </a:ext>
              </a:extLst>
            </p:cNvPr>
            <p:cNvSpPr/>
            <p:nvPr/>
          </p:nvSpPr>
          <p:spPr>
            <a:xfrm>
              <a:off x="539750" y="4895601"/>
              <a:ext cx="5144770" cy="899160"/>
            </a:xfrm>
            <a:prstGeom prst="rect">
              <a:avLst/>
            </a:prstGeom>
            <a:solidFill>
              <a:schemeClr val="accent4">
                <a:alpha val="23922"/>
              </a:schemeClr>
            </a:solid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19" name="TextBox 18">
              <a:extLst>
                <a:ext uri="{FF2B5EF4-FFF2-40B4-BE49-F238E27FC236}">
                  <a16:creationId xmlns:a16="http://schemas.microsoft.com/office/drawing/2014/main" id="{AE55937B-1072-1F0C-2B5F-263334AD2F21}"/>
                </a:ext>
              </a:extLst>
            </p:cNvPr>
            <p:cNvSpPr txBox="1"/>
            <p:nvPr/>
          </p:nvSpPr>
          <p:spPr>
            <a:xfrm>
              <a:off x="1401950" y="5092129"/>
              <a:ext cx="4096024" cy="461665"/>
            </a:xfrm>
            <a:prstGeom prst="rect">
              <a:avLst/>
            </a:prstGeom>
            <a:noFill/>
          </p:spPr>
          <p:txBody>
            <a:bodyPr wrap="square" rtlCol="0">
              <a:spAutoFit/>
            </a:bodyPr>
            <a:lstStyle/>
            <a:p>
              <a:r>
                <a:rPr lang="en-AU" sz="2400" dirty="0">
                  <a:hlinkClick r:id="rId5">
                    <a:extLst>
                      <a:ext uri="{A12FA001-AC4F-418D-AE19-62706E023703}">
                        <ahyp:hlinkClr xmlns:ahyp="http://schemas.microsoft.com/office/drawing/2018/hyperlinkcolor" val="tx"/>
                      </a:ext>
                    </a:extLst>
                  </a:hlinkClick>
                </a:rPr>
                <a:t>caringathomeproject.com.au</a:t>
              </a:r>
              <a:endParaRPr lang="en-AU" sz="2400" dirty="0"/>
            </a:p>
          </p:txBody>
        </p:sp>
        <p:sp>
          <p:nvSpPr>
            <p:cNvPr id="20" name="Oval 19">
              <a:extLst>
                <a:ext uri="{FF2B5EF4-FFF2-40B4-BE49-F238E27FC236}">
                  <a16:creationId xmlns:a16="http://schemas.microsoft.com/office/drawing/2014/main" id="{342FEB6E-5596-1938-68B5-089F2A5C6AA0}"/>
                </a:ext>
              </a:extLst>
            </p:cNvPr>
            <p:cNvSpPr/>
            <p:nvPr/>
          </p:nvSpPr>
          <p:spPr>
            <a:xfrm>
              <a:off x="810404" y="5092129"/>
              <a:ext cx="495066" cy="49506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1" name="Picture 2">
            <a:extLst>
              <a:ext uri="{FF2B5EF4-FFF2-40B4-BE49-F238E27FC236}">
                <a16:creationId xmlns:a16="http://schemas.microsoft.com/office/drawing/2014/main" id="{7DBE13B4-1E82-6537-1D38-88BA5E4FD281}"/>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002984" y="5564932"/>
            <a:ext cx="281940" cy="28194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A screenshot of a video&#10;&#10;Description automatically generated">
            <a:hlinkClick r:id="rId3"/>
            <a:extLst>
              <a:ext uri="{FF2B5EF4-FFF2-40B4-BE49-F238E27FC236}">
                <a16:creationId xmlns:a16="http://schemas.microsoft.com/office/drawing/2014/main" id="{17DA6B3E-D09A-B94E-2524-11224376EF68}"/>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7787797" y="1636119"/>
            <a:ext cx="3446936" cy="2202991"/>
          </a:xfrm>
          <a:prstGeom prst="rect">
            <a:avLst/>
          </a:prstGeom>
        </p:spPr>
      </p:pic>
      <p:pic>
        <p:nvPicPr>
          <p:cNvPr id="25" name="Picture 24" descr="A screenshot of a video&#10;&#10;Description automatically generated">
            <a:hlinkClick r:id="rId3"/>
            <a:extLst>
              <a:ext uri="{FF2B5EF4-FFF2-40B4-BE49-F238E27FC236}">
                <a16:creationId xmlns:a16="http://schemas.microsoft.com/office/drawing/2014/main" id="{5ADE19FF-5887-16E6-C38E-D8D7989D40F1}"/>
              </a:ext>
            </a:extLst>
          </p:cNvPr>
          <p:cNvPicPr>
            <a:picLocks noChangeAspect="1"/>
          </p:cNvPicPr>
          <p:nvPr/>
        </p:nvPicPr>
        <p:blipFill>
          <a:blip r:embed="rId8" cstate="email">
            <a:extLst>
              <a:ext uri="{28A0092B-C50C-407E-A947-70E740481C1C}">
                <a14:useLocalDpi xmlns:a14="http://schemas.microsoft.com/office/drawing/2010/main"/>
              </a:ext>
            </a:extLst>
          </a:blip>
          <a:srcRect b="-2"/>
          <a:stretch/>
        </p:blipFill>
        <p:spPr>
          <a:xfrm>
            <a:off x="608009" y="3980523"/>
            <a:ext cx="3309612" cy="2202991"/>
          </a:xfrm>
          <a:prstGeom prst="rect">
            <a:avLst/>
          </a:prstGeom>
        </p:spPr>
      </p:pic>
    </p:spTree>
    <p:extLst>
      <p:ext uri="{BB962C8B-B14F-4D97-AF65-F5344CB8AC3E}">
        <p14:creationId xmlns:p14="http://schemas.microsoft.com/office/powerpoint/2010/main" val="42016900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41DE6-FD60-6C6D-818B-EE8D53982AC9}"/>
              </a:ext>
            </a:extLst>
          </p:cNvPr>
          <p:cNvSpPr>
            <a:spLocks noGrp="1"/>
          </p:cNvSpPr>
          <p:nvPr>
            <p:ph type="title"/>
          </p:nvPr>
        </p:nvSpPr>
        <p:spPr>
          <a:xfrm>
            <a:off x="540000" y="870976"/>
            <a:ext cx="10943908" cy="701731"/>
          </a:xfrm>
        </p:spPr>
        <p:txBody>
          <a:bodyPr/>
          <a:lstStyle/>
          <a:p>
            <a:r>
              <a:rPr lang="en-AU"/>
              <a:t>Tip sheets</a:t>
            </a:r>
          </a:p>
        </p:txBody>
      </p:sp>
      <p:pic>
        <p:nvPicPr>
          <p:cNvPr id="5" name="Picture 4">
            <a:extLst>
              <a:ext uri="{FF2B5EF4-FFF2-40B4-BE49-F238E27FC236}">
                <a16:creationId xmlns:a16="http://schemas.microsoft.com/office/drawing/2014/main" id="{505E61FB-1179-B119-59CC-2EC1650FECD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6931" y="1973461"/>
            <a:ext cx="2577809" cy="3670461"/>
          </a:xfrm>
          <a:prstGeom prst="rect">
            <a:avLst/>
          </a:prstGeom>
          <a:ln w="3175">
            <a:solidFill>
              <a:schemeClr val="tx1"/>
            </a:solidFill>
          </a:ln>
        </p:spPr>
      </p:pic>
      <p:pic>
        <p:nvPicPr>
          <p:cNvPr id="15" name="Picture 14">
            <a:extLst>
              <a:ext uri="{FF2B5EF4-FFF2-40B4-BE49-F238E27FC236}">
                <a16:creationId xmlns:a16="http://schemas.microsoft.com/office/drawing/2014/main" id="{EAC6FDDB-BBCA-97ED-8FA4-5DCE02C15C5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80414" y="1973461"/>
            <a:ext cx="2556593" cy="3659853"/>
          </a:xfrm>
          <a:prstGeom prst="rect">
            <a:avLst/>
          </a:prstGeom>
          <a:ln w="3175">
            <a:solidFill>
              <a:schemeClr val="tx1"/>
            </a:solidFill>
          </a:ln>
        </p:spPr>
      </p:pic>
      <p:pic>
        <p:nvPicPr>
          <p:cNvPr id="17" name="Picture 16">
            <a:extLst>
              <a:ext uri="{FF2B5EF4-FFF2-40B4-BE49-F238E27FC236}">
                <a16:creationId xmlns:a16="http://schemas.microsoft.com/office/drawing/2014/main" id="{579A0AF9-B457-594D-7262-E73F56D6905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82681" y="1973461"/>
            <a:ext cx="2577810" cy="3659853"/>
          </a:xfrm>
          <a:prstGeom prst="rect">
            <a:avLst/>
          </a:prstGeom>
          <a:ln w="3175">
            <a:solidFill>
              <a:schemeClr val="tx1"/>
            </a:solidFill>
          </a:ln>
        </p:spPr>
      </p:pic>
      <p:pic>
        <p:nvPicPr>
          <p:cNvPr id="19" name="Picture 18">
            <a:extLst>
              <a:ext uri="{FF2B5EF4-FFF2-40B4-BE49-F238E27FC236}">
                <a16:creationId xmlns:a16="http://schemas.microsoft.com/office/drawing/2014/main" id="{BBC681AC-48BC-888C-18B1-674E5E6BDC8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906165" y="1973461"/>
            <a:ext cx="2577810" cy="3659853"/>
          </a:xfrm>
          <a:prstGeom prst="rect">
            <a:avLst/>
          </a:prstGeom>
          <a:ln w="3175">
            <a:solidFill>
              <a:schemeClr val="tx1"/>
            </a:solidFill>
          </a:ln>
        </p:spPr>
      </p:pic>
    </p:spTree>
    <p:extLst>
      <p:ext uri="{BB962C8B-B14F-4D97-AF65-F5344CB8AC3E}">
        <p14:creationId xmlns:p14="http://schemas.microsoft.com/office/powerpoint/2010/main" val="24905982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41DE6-FD60-6C6D-818B-EE8D53982AC9}"/>
              </a:ext>
            </a:extLst>
          </p:cNvPr>
          <p:cNvSpPr>
            <a:spLocks noGrp="1"/>
          </p:cNvSpPr>
          <p:nvPr>
            <p:ph type="title"/>
          </p:nvPr>
        </p:nvSpPr>
        <p:spPr>
          <a:xfrm>
            <a:off x="539751" y="696999"/>
            <a:ext cx="8616606" cy="1311128"/>
          </a:xfrm>
        </p:spPr>
        <p:txBody>
          <a:bodyPr wrap="square">
            <a:spAutoFit/>
          </a:bodyPr>
          <a:lstStyle/>
          <a:p>
            <a:r>
              <a:rPr lang="en-AU"/>
              <a:t>Short training videos for carers with voiceover</a:t>
            </a:r>
          </a:p>
        </p:txBody>
      </p:sp>
      <p:sp>
        <p:nvSpPr>
          <p:cNvPr id="3" name="Content Placeholder 2">
            <a:extLst>
              <a:ext uri="{FF2B5EF4-FFF2-40B4-BE49-F238E27FC236}">
                <a16:creationId xmlns:a16="http://schemas.microsoft.com/office/drawing/2014/main" id="{96ECD0B2-1997-F436-AA3E-D15506E24E09}"/>
              </a:ext>
            </a:extLst>
          </p:cNvPr>
          <p:cNvSpPr>
            <a:spLocks noGrp="1"/>
          </p:cNvSpPr>
          <p:nvPr>
            <p:ph sz="half" idx="1"/>
          </p:nvPr>
        </p:nvSpPr>
        <p:spPr>
          <a:xfrm>
            <a:off x="639766" y="2228461"/>
            <a:ext cx="10944225" cy="3477441"/>
          </a:xfrm>
        </p:spPr>
        <p:txBody>
          <a:bodyPr>
            <a:normAutofit lnSpcReduction="10000"/>
          </a:bodyPr>
          <a:lstStyle/>
          <a:p>
            <a:r>
              <a:rPr lang="en-AU" dirty="0"/>
              <a:t>Creole (Torres Strait)</a:t>
            </a:r>
          </a:p>
          <a:p>
            <a:r>
              <a:rPr lang="en-AU" dirty="0" err="1"/>
              <a:t>Eastside</a:t>
            </a:r>
            <a:r>
              <a:rPr lang="en-AU" dirty="0"/>
              <a:t> Kriol (NT)</a:t>
            </a:r>
          </a:p>
          <a:p>
            <a:r>
              <a:rPr lang="en-AU" dirty="0"/>
              <a:t>Kriol (WA)</a:t>
            </a:r>
          </a:p>
          <a:p>
            <a:r>
              <a:rPr lang="en-AU" dirty="0"/>
              <a:t>Martu (WA)</a:t>
            </a:r>
          </a:p>
          <a:p>
            <a:r>
              <a:rPr lang="en-AU" dirty="0"/>
              <a:t>Ngaanyatjarra (NT)</a:t>
            </a:r>
          </a:p>
          <a:p>
            <a:r>
              <a:rPr lang="en-AU" dirty="0" err="1"/>
              <a:t>Pitjanjatjara</a:t>
            </a:r>
            <a:r>
              <a:rPr lang="en-AU" dirty="0"/>
              <a:t> (NT)</a:t>
            </a:r>
          </a:p>
          <a:p>
            <a:r>
              <a:rPr lang="en-AU" dirty="0"/>
              <a:t>Warlpiri (NT)</a:t>
            </a:r>
          </a:p>
          <a:p>
            <a:r>
              <a:rPr lang="en-AU" dirty="0"/>
              <a:t>Yolngu Matha (NT)</a:t>
            </a:r>
          </a:p>
          <a:p>
            <a:endParaRPr lang="en-AU" dirty="0"/>
          </a:p>
        </p:txBody>
      </p:sp>
      <p:grpSp>
        <p:nvGrpSpPr>
          <p:cNvPr id="6" name="Group 5">
            <a:extLst>
              <a:ext uri="{FF2B5EF4-FFF2-40B4-BE49-F238E27FC236}">
                <a16:creationId xmlns:a16="http://schemas.microsoft.com/office/drawing/2014/main" id="{A986DB42-D26A-4A5B-C343-FD9ABE5DBFB4}"/>
              </a:ext>
            </a:extLst>
          </p:cNvPr>
          <p:cNvGrpSpPr/>
          <p:nvPr/>
        </p:nvGrpSpPr>
        <p:grpSpPr>
          <a:xfrm>
            <a:off x="6625767" y="5261841"/>
            <a:ext cx="5144770" cy="899160"/>
            <a:chOff x="539750" y="4895601"/>
            <a:chExt cx="5144770" cy="899160"/>
          </a:xfrm>
        </p:grpSpPr>
        <p:sp>
          <p:nvSpPr>
            <p:cNvPr id="7" name="Rectangle 6">
              <a:extLst>
                <a:ext uri="{FF2B5EF4-FFF2-40B4-BE49-F238E27FC236}">
                  <a16:creationId xmlns:a16="http://schemas.microsoft.com/office/drawing/2014/main" id="{AB71E08F-D918-9426-5242-2DEC4833984A}"/>
                </a:ext>
              </a:extLst>
            </p:cNvPr>
            <p:cNvSpPr/>
            <p:nvPr/>
          </p:nvSpPr>
          <p:spPr>
            <a:xfrm>
              <a:off x="539750" y="4895601"/>
              <a:ext cx="5144770" cy="899160"/>
            </a:xfrm>
            <a:prstGeom prst="rect">
              <a:avLst/>
            </a:prstGeom>
            <a:solidFill>
              <a:schemeClr val="accent4">
                <a:alpha val="23922"/>
              </a:schemeClr>
            </a:solid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13" name="TextBox 12">
              <a:extLst>
                <a:ext uri="{FF2B5EF4-FFF2-40B4-BE49-F238E27FC236}">
                  <a16:creationId xmlns:a16="http://schemas.microsoft.com/office/drawing/2014/main" id="{27079AAD-BA5C-D862-6120-9A82BD3DD7C8}"/>
                </a:ext>
              </a:extLst>
            </p:cNvPr>
            <p:cNvSpPr txBox="1"/>
            <p:nvPr/>
          </p:nvSpPr>
          <p:spPr>
            <a:xfrm>
              <a:off x="1401950" y="5092129"/>
              <a:ext cx="4096024" cy="461665"/>
            </a:xfrm>
            <a:prstGeom prst="rect">
              <a:avLst/>
            </a:prstGeom>
            <a:noFill/>
          </p:spPr>
          <p:txBody>
            <a:bodyPr wrap="square" rtlCol="0">
              <a:spAutoFit/>
            </a:bodyPr>
            <a:lstStyle/>
            <a:p>
              <a:r>
                <a:rPr lang="en-AU" sz="2400" dirty="0">
                  <a:hlinkClick r:id="rId3">
                    <a:extLst>
                      <a:ext uri="{A12FA001-AC4F-418D-AE19-62706E023703}">
                        <ahyp:hlinkClr xmlns:ahyp="http://schemas.microsoft.com/office/drawing/2018/hyperlinkcolor" val="tx"/>
                      </a:ext>
                    </a:extLst>
                  </a:hlinkClick>
                </a:rPr>
                <a:t>caringathomeproject.com.au</a:t>
              </a:r>
              <a:endParaRPr lang="en-AU" sz="2400" dirty="0"/>
            </a:p>
          </p:txBody>
        </p:sp>
        <p:sp>
          <p:nvSpPr>
            <p:cNvPr id="14" name="Oval 13">
              <a:extLst>
                <a:ext uri="{FF2B5EF4-FFF2-40B4-BE49-F238E27FC236}">
                  <a16:creationId xmlns:a16="http://schemas.microsoft.com/office/drawing/2014/main" id="{D1B319FD-24B2-464E-90B5-C08446A6BDF8}"/>
                </a:ext>
              </a:extLst>
            </p:cNvPr>
            <p:cNvSpPr/>
            <p:nvPr/>
          </p:nvSpPr>
          <p:spPr>
            <a:xfrm>
              <a:off x="810404" y="5092129"/>
              <a:ext cx="495066" cy="49506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2">
            <a:extLst>
              <a:ext uri="{FF2B5EF4-FFF2-40B4-BE49-F238E27FC236}">
                <a16:creationId xmlns:a16="http://schemas.microsoft.com/office/drawing/2014/main" id="{C16437C1-7EE0-C96B-461B-C47359FD2BBA}"/>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002984" y="5564932"/>
            <a:ext cx="281940" cy="28194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A screenshot of a video&#10;&#10;Description automatically generated">
            <a:hlinkClick r:id="rId5"/>
            <a:extLst>
              <a:ext uri="{FF2B5EF4-FFF2-40B4-BE49-F238E27FC236}">
                <a16:creationId xmlns:a16="http://schemas.microsoft.com/office/drawing/2014/main" id="{03AB887C-C667-B28A-81BC-D7C73E527B60}"/>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6351373" y="1698740"/>
            <a:ext cx="5284096" cy="3259506"/>
          </a:xfrm>
          <a:prstGeom prst="rect">
            <a:avLst/>
          </a:prstGeom>
        </p:spPr>
      </p:pic>
    </p:spTree>
    <p:extLst>
      <p:ext uri="{BB962C8B-B14F-4D97-AF65-F5344CB8AC3E}">
        <p14:creationId xmlns:p14="http://schemas.microsoft.com/office/powerpoint/2010/main" val="26357140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41DE6-FD60-6C6D-818B-EE8D53982AC9}"/>
              </a:ext>
            </a:extLst>
          </p:cNvPr>
          <p:cNvSpPr>
            <a:spLocks noGrp="1"/>
          </p:cNvSpPr>
          <p:nvPr>
            <p:ph type="title"/>
          </p:nvPr>
        </p:nvSpPr>
        <p:spPr>
          <a:xfrm>
            <a:off x="540000" y="870976"/>
            <a:ext cx="10943908" cy="701731"/>
          </a:xfrm>
        </p:spPr>
        <p:txBody>
          <a:bodyPr/>
          <a:lstStyle/>
          <a:p>
            <a:r>
              <a:rPr lang="en-AU"/>
              <a:t>Feedback</a:t>
            </a:r>
          </a:p>
        </p:txBody>
      </p:sp>
      <p:sp>
        <p:nvSpPr>
          <p:cNvPr id="6" name="Content Placeholder 2">
            <a:extLst>
              <a:ext uri="{FF2B5EF4-FFF2-40B4-BE49-F238E27FC236}">
                <a16:creationId xmlns:a16="http://schemas.microsoft.com/office/drawing/2014/main" id="{584A7047-E8B0-3AF8-60E6-774D02439B4A}"/>
              </a:ext>
            </a:extLst>
          </p:cNvPr>
          <p:cNvSpPr>
            <a:spLocks noGrp="1"/>
          </p:cNvSpPr>
          <p:nvPr>
            <p:ph sz="half" idx="1"/>
          </p:nvPr>
        </p:nvSpPr>
        <p:spPr>
          <a:xfrm>
            <a:off x="540000" y="1789005"/>
            <a:ext cx="10943908" cy="4060649"/>
          </a:xfrm>
        </p:spPr>
        <p:txBody>
          <a:bodyPr>
            <a:normAutofit fontScale="92500"/>
          </a:bodyPr>
          <a:lstStyle/>
          <a:p>
            <a:pPr marL="0" indent="0">
              <a:buNone/>
            </a:pPr>
            <a:r>
              <a:rPr lang="en-AU"/>
              <a:t>“I am just emailing you to say that I received my carers' package from caring@home last week. Our healthcare staff have expressed how comprehensive and useful these packs appear to be.</a:t>
            </a:r>
          </a:p>
          <a:p>
            <a:pPr marL="0" indent="0">
              <a:buNone/>
            </a:pPr>
            <a:r>
              <a:rPr lang="en-AU"/>
              <a:t>Yesterday my colleague used a package with a family who took their mum home for a home death and the feedback from the family was great. They were able to go through the information and practise overnight with the equipment supplied, whilst their mum remained in hospital. </a:t>
            </a:r>
          </a:p>
          <a:p>
            <a:pPr marL="0" indent="0">
              <a:buNone/>
            </a:pPr>
            <a:r>
              <a:rPr lang="en-AU"/>
              <a:t>My colleague returned to the ward this morning and the family were able to demonstrate how to do everything on the (competency) checklist you provided. In summary, this is an amazing resource for patients, carers and nurses."</a:t>
            </a:r>
          </a:p>
          <a:p>
            <a:pPr marL="0" indent="0" algn="r">
              <a:buNone/>
            </a:pPr>
            <a:endParaRPr lang="en-AU">
              <a:solidFill>
                <a:schemeClr val="bg1">
                  <a:lumMod val="50000"/>
                </a:schemeClr>
              </a:solidFill>
            </a:endParaRPr>
          </a:p>
          <a:p>
            <a:pPr marL="0" indent="0" algn="r">
              <a:buNone/>
            </a:pPr>
            <a:r>
              <a:rPr lang="en-AU">
                <a:solidFill>
                  <a:schemeClr val="bg1">
                    <a:lumMod val="50000"/>
                  </a:schemeClr>
                </a:solidFill>
              </a:rPr>
              <a:t>Palliative Care CNC, NSW</a:t>
            </a:r>
          </a:p>
        </p:txBody>
      </p:sp>
    </p:spTree>
    <p:extLst>
      <p:ext uri="{BB962C8B-B14F-4D97-AF65-F5344CB8AC3E}">
        <p14:creationId xmlns:p14="http://schemas.microsoft.com/office/powerpoint/2010/main" val="31470134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41DE6-FD60-6C6D-818B-EE8D53982AC9}"/>
              </a:ext>
            </a:extLst>
          </p:cNvPr>
          <p:cNvSpPr>
            <a:spLocks noGrp="1"/>
          </p:cNvSpPr>
          <p:nvPr>
            <p:ph type="title"/>
          </p:nvPr>
        </p:nvSpPr>
        <p:spPr>
          <a:xfrm>
            <a:off x="540000" y="870976"/>
            <a:ext cx="10943908" cy="701731"/>
          </a:xfrm>
        </p:spPr>
        <p:txBody>
          <a:bodyPr/>
          <a:lstStyle/>
          <a:p>
            <a:r>
              <a:rPr lang="en-AU"/>
              <a:t>References</a:t>
            </a:r>
          </a:p>
        </p:txBody>
      </p:sp>
      <p:sp>
        <p:nvSpPr>
          <p:cNvPr id="5" name="Content Placeholder 4">
            <a:extLst>
              <a:ext uri="{FF2B5EF4-FFF2-40B4-BE49-F238E27FC236}">
                <a16:creationId xmlns:a16="http://schemas.microsoft.com/office/drawing/2014/main" id="{697A6C9C-B752-DDB4-A7A1-D9FC08B2CCEE}"/>
              </a:ext>
            </a:extLst>
          </p:cNvPr>
          <p:cNvSpPr>
            <a:spLocks noGrp="1"/>
          </p:cNvSpPr>
          <p:nvPr>
            <p:ph sz="half" idx="1"/>
          </p:nvPr>
        </p:nvSpPr>
        <p:spPr>
          <a:xfrm>
            <a:off x="540000" y="1789005"/>
            <a:ext cx="10943908" cy="4198019"/>
          </a:xfrm>
        </p:spPr>
        <p:txBody>
          <a:bodyPr>
            <a:normAutofit/>
          </a:bodyPr>
          <a:lstStyle/>
          <a:p>
            <a:pPr marL="457200" indent="-457200">
              <a:buFont typeface="+mj-lt"/>
              <a:buAutoNum type="arabicPeriod"/>
            </a:pPr>
            <a:r>
              <a:rPr lang="en-AU" sz="1800" dirty="0" err="1"/>
              <a:t>Swerissen</a:t>
            </a:r>
            <a:r>
              <a:rPr lang="en-AU" sz="1800" dirty="0"/>
              <a:t> H, Duckett S. Dying well. Grattan Institute. 2014. Available from: </a:t>
            </a:r>
            <a:r>
              <a:rPr lang="en-AU" sz="1800" dirty="0">
                <a:hlinkClick r:id="rId3"/>
              </a:rPr>
              <a:t>https://grattan.edu.au/wp-content/uploads/2014/09/815-dying-well.pdf</a:t>
            </a:r>
            <a:r>
              <a:rPr lang="en-AU" sz="1800" dirty="0"/>
              <a:t> [Accessed 3 December 2018].</a:t>
            </a:r>
            <a:r>
              <a:rPr lang="en-US" sz="1800" dirty="0"/>
              <a:t>​</a:t>
            </a:r>
          </a:p>
          <a:p>
            <a:pPr marL="457200" indent="-457200">
              <a:buFont typeface="+mj-lt"/>
              <a:buAutoNum type="arabicPeriod"/>
            </a:pPr>
            <a:r>
              <a:rPr lang="en-US" sz="1800" dirty="0"/>
              <a:t>Productivity Commission. Introducing Competition and Informed User Choice to Human Services: Reforms to Human Services, Report No. 85, Canberra; 2017. Available from:  </a:t>
            </a:r>
            <a:r>
              <a:rPr lang="en-GB" sz="1800" dirty="0">
                <a:hlinkClick r:id="rId4"/>
              </a:rPr>
              <a:t>https://www.pc.gov.au/inquiries/completed/human-services/reforms/report/human-services-reforms.pdf</a:t>
            </a:r>
            <a:r>
              <a:rPr lang="en-GB" sz="1800" dirty="0"/>
              <a:t> [Accessed 6 December 2018].</a:t>
            </a:r>
            <a:r>
              <a:rPr lang="en-US" sz="1800" dirty="0"/>
              <a:t>​</a:t>
            </a:r>
          </a:p>
          <a:p>
            <a:pPr marL="457200" indent="-457200">
              <a:buFont typeface="+mj-lt"/>
              <a:buAutoNum type="arabicPeriod"/>
            </a:pPr>
            <a:r>
              <a:rPr lang="en-GB" sz="1800" dirty="0"/>
              <a:t>Rosenberg JP, Bullen T, Maher K. Supporting family caregivers with palliative symptom management: A qualitative analysis of the provision of an emergency medication kit in the home setting. Am J Hosp </a:t>
            </a:r>
            <a:r>
              <a:rPr lang="en-GB" sz="1800" dirty="0" err="1"/>
              <a:t>Palliat</a:t>
            </a:r>
            <a:r>
              <a:rPr lang="en-GB" sz="1800" dirty="0"/>
              <a:t> Care. 2015; 32(5): 484-489. Available from: </a:t>
            </a:r>
            <a:r>
              <a:rPr lang="en-GB" sz="1800" dirty="0">
                <a:hlinkClick r:id="rId5"/>
              </a:rPr>
              <a:t>https://doi.org/10.1177%2F1049909114531326</a:t>
            </a:r>
            <a:r>
              <a:rPr lang="en-GB" sz="1800" dirty="0"/>
              <a:t>. [Accessed 6 December 2018].</a:t>
            </a:r>
            <a:r>
              <a:rPr lang="en-US" sz="1800" dirty="0"/>
              <a:t>​</a:t>
            </a:r>
          </a:p>
          <a:p>
            <a:pPr marL="457200" indent="-457200">
              <a:buFont typeface="+mj-lt"/>
              <a:buAutoNum type="arabicPeriod"/>
            </a:pPr>
            <a:r>
              <a:rPr lang="en-GB" sz="1800" dirty="0"/>
              <a:t>S</a:t>
            </a:r>
            <a:r>
              <a:rPr lang="en-AU" sz="1800" dirty="0" err="1"/>
              <a:t>hepperd</a:t>
            </a:r>
            <a:r>
              <a:rPr lang="en-AU" sz="1800" dirty="0"/>
              <a:t> S, Gonçalves-Bradley DC, Straus S, Wee B. Hospital at Home: home-based end-of-life care. Cochrane Database Syst. Rev. 2016; 2: 1465-1858. Available from: </a:t>
            </a:r>
            <a:r>
              <a:rPr lang="en-AU" sz="1800" dirty="0">
                <a:hlinkClick r:id="rId6"/>
              </a:rPr>
              <a:t>https://doi.org/10.1002/14651858.CD009231.pub2</a:t>
            </a:r>
            <a:r>
              <a:rPr lang="en-AU" sz="1800" dirty="0"/>
              <a:t>. [Accessed 6 December 2018].</a:t>
            </a:r>
            <a:r>
              <a:rPr lang="en-US" sz="1800" dirty="0"/>
              <a:t>​</a:t>
            </a:r>
          </a:p>
        </p:txBody>
      </p:sp>
    </p:spTree>
    <p:extLst>
      <p:ext uri="{BB962C8B-B14F-4D97-AF65-F5344CB8AC3E}">
        <p14:creationId xmlns:p14="http://schemas.microsoft.com/office/powerpoint/2010/main" val="18534004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41DE6-FD60-6C6D-818B-EE8D53982AC9}"/>
              </a:ext>
            </a:extLst>
          </p:cNvPr>
          <p:cNvSpPr>
            <a:spLocks noGrp="1"/>
          </p:cNvSpPr>
          <p:nvPr>
            <p:ph type="title"/>
          </p:nvPr>
        </p:nvSpPr>
        <p:spPr>
          <a:xfrm>
            <a:off x="540000" y="870976"/>
            <a:ext cx="10943908" cy="701731"/>
          </a:xfrm>
        </p:spPr>
        <p:txBody>
          <a:bodyPr/>
          <a:lstStyle/>
          <a:p>
            <a:r>
              <a:rPr lang="en-AU"/>
              <a:t>References</a:t>
            </a:r>
          </a:p>
        </p:txBody>
      </p:sp>
      <p:sp>
        <p:nvSpPr>
          <p:cNvPr id="5" name="Content Placeholder 4">
            <a:extLst>
              <a:ext uri="{FF2B5EF4-FFF2-40B4-BE49-F238E27FC236}">
                <a16:creationId xmlns:a16="http://schemas.microsoft.com/office/drawing/2014/main" id="{697A6C9C-B752-DDB4-A7A1-D9FC08B2CCEE}"/>
              </a:ext>
            </a:extLst>
          </p:cNvPr>
          <p:cNvSpPr>
            <a:spLocks noGrp="1"/>
          </p:cNvSpPr>
          <p:nvPr>
            <p:ph sz="half" idx="1"/>
          </p:nvPr>
        </p:nvSpPr>
        <p:spPr>
          <a:xfrm>
            <a:off x="540000" y="1789005"/>
            <a:ext cx="10943908" cy="4060649"/>
          </a:xfrm>
        </p:spPr>
        <p:txBody>
          <a:bodyPr lIns="91440" tIns="45720" rIns="91440" bIns="45720" anchor="t">
            <a:normAutofit/>
          </a:bodyPr>
          <a:lstStyle/>
          <a:p>
            <a:pPr marL="457200" indent="-457200">
              <a:buFont typeface="+mj-lt"/>
              <a:buAutoNum type="arabicPeriod" startAt="5"/>
            </a:pPr>
            <a:r>
              <a:rPr lang="en-US" sz="1800"/>
              <a:t>Latter S, Hopkinson JB, </a:t>
            </a:r>
            <a:r>
              <a:rPr lang="en-US" sz="1800" err="1"/>
              <a:t>Lowson</a:t>
            </a:r>
            <a:r>
              <a:rPr lang="en-US" sz="1800"/>
              <a:t> E, et al. Supporting carers to manage pain medication in cancer patients at the end of life: A feasibility trial. </a:t>
            </a:r>
            <a:r>
              <a:rPr lang="en-US" sz="1800" err="1"/>
              <a:t>Palliat</a:t>
            </a:r>
            <a:r>
              <a:rPr lang="en-US" sz="1800"/>
              <a:t> Med. 2018; 32(1): 246-256. Available from: </a:t>
            </a:r>
            <a:r>
              <a:rPr lang="en-US" sz="1800">
                <a:hlinkClick r:id="rId3"/>
              </a:rPr>
              <a:t>https://doi.org/10.1177/0269216317715197</a:t>
            </a:r>
            <a:r>
              <a:rPr lang="en-US" sz="1800"/>
              <a:t>. [Accessed 6 December 2018].</a:t>
            </a:r>
            <a:r>
              <a:rPr lang="en-AU" sz="1800"/>
              <a:t>​</a:t>
            </a:r>
          </a:p>
          <a:p>
            <a:pPr marL="457200" indent="-457200">
              <a:buFont typeface="+mj-lt"/>
              <a:buAutoNum type="arabicPeriod" startAt="5"/>
            </a:pPr>
            <a:r>
              <a:rPr lang="en-US" sz="1800"/>
              <a:t>Payne S, Turner M, Seamark D, et al. Managing end of life medications at home – accounts of bereaved family carers: a qualitative interview study. BMJ Support </a:t>
            </a:r>
            <a:r>
              <a:rPr lang="en-US" sz="1800" err="1"/>
              <a:t>Palliat</a:t>
            </a:r>
            <a:r>
              <a:rPr lang="en-US" sz="1800"/>
              <a:t> Care. 2015; 5: 181-188. Available from: </a:t>
            </a:r>
            <a:r>
              <a:rPr lang="en-US" sz="1800">
                <a:hlinkClick r:id="rId4"/>
              </a:rPr>
              <a:t>http://dx.doi.org/10.1136/bmjspcare-2014-000658</a:t>
            </a:r>
            <a:r>
              <a:rPr lang="en-US" sz="1800"/>
              <a:t>. [Accessed 6 December 2018].​</a:t>
            </a:r>
          </a:p>
          <a:p>
            <a:pPr marL="457200" indent="-457200">
              <a:buFont typeface="+mj-lt"/>
              <a:buAutoNum type="arabicPeriod" startAt="5"/>
            </a:pPr>
            <a:r>
              <a:rPr lang="en-GB" sz="1800"/>
              <a:t>Healy S, Israel F, Charles M, Reymond L. </a:t>
            </a:r>
            <a:r>
              <a:rPr lang="en-GB" sz="1800" err="1"/>
              <a:t>Laycarers</a:t>
            </a:r>
            <a:r>
              <a:rPr lang="en-GB" sz="1800"/>
              <a:t> can confidently prepare and administer subcutaneous injections for palliative care patients at home: A randomized controlled trial. </a:t>
            </a:r>
            <a:r>
              <a:rPr lang="en-US" sz="1800" err="1"/>
              <a:t>Palliat</a:t>
            </a:r>
            <a:r>
              <a:rPr lang="en-US" sz="1800"/>
              <a:t> Med. </a:t>
            </a:r>
            <a:r>
              <a:rPr lang="en-GB" sz="1800"/>
              <a:t>2018; </a:t>
            </a:r>
            <a:r>
              <a:rPr lang="en-US" sz="1800"/>
              <a:t>32(7): 1208-1215. Available from: </a:t>
            </a:r>
            <a:r>
              <a:rPr lang="en-US" sz="1800">
                <a:hlinkClick r:id="rId5"/>
              </a:rPr>
              <a:t>https://doi.org/10.1177%2F0269216318773878</a:t>
            </a:r>
            <a:r>
              <a:rPr lang="en-US" sz="1800"/>
              <a:t>. [Accessed 6 December 2018].​</a:t>
            </a:r>
          </a:p>
          <a:p>
            <a:pPr marL="457200" indent="-457200">
              <a:buFont typeface="+mj-lt"/>
              <a:buAutoNum type="arabicPeriod" startAt="5"/>
            </a:pPr>
            <a:r>
              <a:rPr lang="en-GB" sz="1800"/>
              <a:t>Israel F, Reymond L, Slade G, Menadue S, Charles MA. Lay caregivers’ perspectives on injecting subcutaneous medications at home. Int J </a:t>
            </a:r>
            <a:r>
              <a:rPr lang="en-GB" sz="1800" err="1"/>
              <a:t>Palliat</a:t>
            </a:r>
            <a:r>
              <a:rPr lang="en-GB" sz="1800"/>
              <a:t> </a:t>
            </a:r>
            <a:r>
              <a:rPr lang="en-GB" sz="1800" err="1"/>
              <a:t>Nurs</a:t>
            </a:r>
            <a:r>
              <a:rPr lang="en-GB" sz="1800"/>
              <a:t>. 2008; 14(8): 390-395. Available from: </a:t>
            </a:r>
            <a:r>
              <a:rPr lang="en-GB" sz="1800">
                <a:hlinkClick r:id="rId6"/>
              </a:rPr>
              <a:t>https://doi.org/10.12968/ijpn.2008.14.8.30774</a:t>
            </a:r>
            <a:r>
              <a:rPr lang="en-GB" sz="1800"/>
              <a:t>. [Accessed 6 December 2018].</a:t>
            </a:r>
            <a:r>
              <a:rPr lang="en-US" sz="1800"/>
              <a:t>​</a:t>
            </a:r>
          </a:p>
          <a:p>
            <a:pPr marL="457200" indent="-457200">
              <a:buFont typeface="+mj-lt"/>
              <a:buAutoNum type="arabicPeriod" startAt="5"/>
            </a:pPr>
            <a:endParaRPr lang="en-US" sz="1800"/>
          </a:p>
        </p:txBody>
      </p:sp>
    </p:spTree>
    <p:extLst>
      <p:ext uri="{BB962C8B-B14F-4D97-AF65-F5344CB8AC3E}">
        <p14:creationId xmlns:p14="http://schemas.microsoft.com/office/powerpoint/2010/main" val="6017348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D4866-5F46-F7BC-A6BA-EF4416C0C511}"/>
              </a:ext>
            </a:extLst>
          </p:cNvPr>
          <p:cNvSpPr>
            <a:spLocks noGrp="1"/>
          </p:cNvSpPr>
          <p:nvPr>
            <p:ph type="title"/>
          </p:nvPr>
        </p:nvSpPr>
        <p:spPr>
          <a:xfrm>
            <a:off x="540000" y="1256070"/>
            <a:ext cx="4279135" cy="701731"/>
          </a:xfrm>
        </p:spPr>
        <p:txBody>
          <a:bodyPr/>
          <a:lstStyle/>
          <a:p>
            <a:r>
              <a:rPr lang="en-US"/>
              <a:t>Contact us</a:t>
            </a:r>
          </a:p>
        </p:txBody>
      </p:sp>
      <p:pic>
        <p:nvPicPr>
          <p:cNvPr id="5" name="Graphic 4">
            <a:extLst>
              <a:ext uri="{FF2B5EF4-FFF2-40B4-BE49-F238E27FC236}">
                <a16:creationId xmlns:a16="http://schemas.microsoft.com/office/drawing/2014/main" id="{69C9BD0D-6E1C-3101-317B-7D641EC762DE}"/>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33396" y="2414117"/>
            <a:ext cx="321229" cy="321229"/>
          </a:xfrm>
          <a:prstGeom prst="rect">
            <a:avLst/>
          </a:prstGeom>
        </p:spPr>
      </p:pic>
      <p:sp>
        <p:nvSpPr>
          <p:cNvPr id="6" name="TextBox 5">
            <a:extLst>
              <a:ext uri="{FF2B5EF4-FFF2-40B4-BE49-F238E27FC236}">
                <a16:creationId xmlns:a16="http://schemas.microsoft.com/office/drawing/2014/main" id="{2C6DAF38-62FE-A19C-0453-C250B510D0EF}"/>
              </a:ext>
            </a:extLst>
          </p:cNvPr>
          <p:cNvSpPr txBox="1"/>
          <p:nvPr/>
        </p:nvSpPr>
        <p:spPr>
          <a:xfrm>
            <a:off x="1222981" y="2235975"/>
            <a:ext cx="2457724" cy="584775"/>
          </a:xfrm>
          <a:prstGeom prst="rect">
            <a:avLst/>
          </a:prstGeom>
          <a:noFill/>
        </p:spPr>
        <p:txBody>
          <a:bodyPr wrap="none" rtlCol="0">
            <a:spAutoFit/>
          </a:bodyPr>
          <a:lstStyle/>
          <a:p>
            <a:r>
              <a:rPr lang="en-AU" sz="3200" b="0"/>
              <a:t>1300 600 007</a:t>
            </a:r>
          </a:p>
        </p:txBody>
      </p:sp>
      <p:sp>
        <p:nvSpPr>
          <p:cNvPr id="7" name="TextBox 6">
            <a:extLst>
              <a:ext uri="{FF2B5EF4-FFF2-40B4-BE49-F238E27FC236}">
                <a16:creationId xmlns:a16="http://schemas.microsoft.com/office/drawing/2014/main" id="{3268D7AF-8BF6-0CB5-3052-5680E7EFF00E}"/>
              </a:ext>
            </a:extLst>
          </p:cNvPr>
          <p:cNvSpPr txBox="1"/>
          <p:nvPr/>
        </p:nvSpPr>
        <p:spPr>
          <a:xfrm>
            <a:off x="1244423" y="2945339"/>
            <a:ext cx="6094140" cy="584775"/>
          </a:xfrm>
          <a:prstGeom prst="rect">
            <a:avLst/>
          </a:prstGeom>
          <a:noFill/>
        </p:spPr>
        <p:txBody>
          <a:bodyPr wrap="square">
            <a:spAutoFit/>
          </a:bodyPr>
          <a:lstStyle/>
          <a:p>
            <a:r>
              <a:rPr lang="en-AU" sz="3200" dirty="0">
                <a:hlinkClick r:id="rId4"/>
              </a:rPr>
              <a:t>caringathomeproject.com.au</a:t>
            </a:r>
            <a:endParaRPr lang="en-AU" sz="3200" dirty="0"/>
          </a:p>
        </p:txBody>
      </p:sp>
      <p:sp>
        <p:nvSpPr>
          <p:cNvPr id="8" name="TextBox 7">
            <a:extLst>
              <a:ext uri="{FF2B5EF4-FFF2-40B4-BE49-F238E27FC236}">
                <a16:creationId xmlns:a16="http://schemas.microsoft.com/office/drawing/2014/main" id="{4BC80C18-C360-7F9C-400C-2666DD5933C1}"/>
              </a:ext>
            </a:extLst>
          </p:cNvPr>
          <p:cNvSpPr txBox="1"/>
          <p:nvPr/>
        </p:nvSpPr>
        <p:spPr>
          <a:xfrm>
            <a:off x="1244423" y="3651422"/>
            <a:ext cx="6253658" cy="584775"/>
          </a:xfrm>
          <a:prstGeom prst="rect">
            <a:avLst/>
          </a:prstGeom>
          <a:noFill/>
        </p:spPr>
        <p:txBody>
          <a:bodyPr wrap="square">
            <a:spAutoFit/>
          </a:bodyPr>
          <a:lstStyle/>
          <a:p>
            <a:r>
              <a:rPr lang="en-AU" sz="3200" u="sng" dirty="0">
                <a:hlinkClick r:id="rId5"/>
              </a:rPr>
              <a:t>caringathome@health.qld.gov.au</a:t>
            </a:r>
            <a:endParaRPr lang="en-AU" sz="3200" u="sng" dirty="0"/>
          </a:p>
        </p:txBody>
      </p:sp>
      <p:pic>
        <p:nvPicPr>
          <p:cNvPr id="9" name="Picture 8" descr="A qr code on a white background&#10;&#10;Description automatically generated">
            <a:extLst>
              <a:ext uri="{FF2B5EF4-FFF2-40B4-BE49-F238E27FC236}">
                <a16:creationId xmlns:a16="http://schemas.microsoft.com/office/drawing/2014/main" id="{8319EA69-8AF2-9851-E430-4261E5E0D90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438147" y="1113151"/>
            <a:ext cx="3045944" cy="3045944"/>
          </a:xfrm>
          <a:prstGeom prst="rect">
            <a:avLst/>
          </a:prstGeom>
          <a:ln>
            <a:noFill/>
          </a:ln>
        </p:spPr>
      </p:pic>
      <p:sp>
        <p:nvSpPr>
          <p:cNvPr id="10" name="Oval 9">
            <a:extLst>
              <a:ext uri="{FF2B5EF4-FFF2-40B4-BE49-F238E27FC236}">
                <a16:creationId xmlns:a16="http://schemas.microsoft.com/office/drawing/2014/main" id="{212ED307-638C-B3AB-8C24-6A23705EF06F}"/>
              </a:ext>
            </a:extLst>
          </p:cNvPr>
          <p:cNvSpPr/>
          <p:nvPr/>
        </p:nvSpPr>
        <p:spPr>
          <a:xfrm>
            <a:off x="628740" y="2280829"/>
            <a:ext cx="495066" cy="495066"/>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4">
            <a:extLst>
              <a:ext uri="{FF2B5EF4-FFF2-40B4-BE49-F238E27FC236}">
                <a16:creationId xmlns:a16="http://schemas.microsoft.com/office/drawing/2014/main" id="{2ECC95DF-4861-EE48-4C2C-473979E3FD5B}"/>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07909" y="2375496"/>
            <a:ext cx="321229" cy="321229"/>
          </a:xfrm>
          <a:prstGeom prst="rect">
            <a:avLst/>
          </a:prstGeom>
          <a:noFill/>
          <a:extLst>
            <a:ext uri="{909E8E84-426E-40DD-AFC4-6F175D3DCCD1}">
              <a14:hiddenFill xmlns:a14="http://schemas.microsoft.com/office/drawing/2010/main">
                <a:solidFill>
                  <a:srgbClr val="FFFFFF"/>
                </a:solidFill>
              </a14:hiddenFill>
            </a:ext>
          </a:extLst>
        </p:spPr>
      </p:pic>
      <p:sp>
        <p:nvSpPr>
          <p:cNvPr id="12" name="Oval 11">
            <a:extLst>
              <a:ext uri="{FF2B5EF4-FFF2-40B4-BE49-F238E27FC236}">
                <a16:creationId xmlns:a16="http://schemas.microsoft.com/office/drawing/2014/main" id="{39BE0137-3E1F-A92F-214A-D19DA052E6A7}"/>
              </a:ext>
            </a:extLst>
          </p:cNvPr>
          <p:cNvSpPr/>
          <p:nvPr/>
        </p:nvSpPr>
        <p:spPr>
          <a:xfrm>
            <a:off x="628740" y="3019550"/>
            <a:ext cx="495066" cy="495066"/>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298B7E4-B0CD-C412-1852-586FCD72FCE5}"/>
              </a:ext>
            </a:extLst>
          </p:cNvPr>
          <p:cNvSpPr/>
          <p:nvPr/>
        </p:nvSpPr>
        <p:spPr>
          <a:xfrm>
            <a:off x="646477" y="3758271"/>
            <a:ext cx="495066" cy="495066"/>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6">
            <a:extLst>
              <a:ext uri="{FF2B5EF4-FFF2-40B4-BE49-F238E27FC236}">
                <a16:creationId xmlns:a16="http://schemas.microsoft.com/office/drawing/2014/main" id="{41715B0F-632F-CD12-7075-1C23FFB36BF3}"/>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25220" y="3116457"/>
            <a:ext cx="303918" cy="30391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a:extLst>
              <a:ext uri="{FF2B5EF4-FFF2-40B4-BE49-F238E27FC236}">
                <a16:creationId xmlns:a16="http://schemas.microsoft.com/office/drawing/2014/main" id="{D8FC1F28-3484-4EBB-0C78-73219D0FD494}"/>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750707" y="3855177"/>
            <a:ext cx="303918" cy="30391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A close-up of a black background&#10;&#10;Description automatically generated">
            <a:extLst>
              <a:ext uri="{FF2B5EF4-FFF2-40B4-BE49-F238E27FC236}">
                <a16:creationId xmlns:a16="http://schemas.microsoft.com/office/drawing/2014/main" id="{D3D7F612-C5F9-A31F-364B-EC648943FCE2}"/>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628740" y="4674143"/>
            <a:ext cx="3645513" cy="996820"/>
          </a:xfrm>
          <a:prstGeom prst="rect">
            <a:avLst/>
          </a:prstGeom>
        </p:spPr>
      </p:pic>
    </p:spTree>
    <p:extLst>
      <p:ext uri="{BB962C8B-B14F-4D97-AF65-F5344CB8AC3E}">
        <p14:creationId xmlns:p14="http://schemas.microsoft.com/office/powerpoint/2010/main" val="38231283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656B1-2482-0383-6EE6-5F71228A7AAC}"/>
              </a:ext>
            </a:extLst>
          </p:cNvPr>
          <p:cNvSpPr>
            <a:spLocks noGrp="1"/>
          </p:cNvSpPr>
          <p:nvPr>
            <p:ph type="title"/>
          </p:nvPr>
        </p:nvSpPr>
        <p:spPr>
          <a:xfrm>
            <a:off x="540000" y="870976"/>
            <a:ext cx="10943908" cy="701731"/>
          </a:xfrm>
        </p:spPr>
        <p:txBody>
          <a:bodyPr/>
          <a:lstStyle/>
          <a:p>
            <a:r>
              <a:rPr lang="en-AU"/>
              <a:t>Recognising dying</a:t>
            </a:r>
          </a:p>
        </p:txBody>
      </p:sp>
      <p:pic>
        <p:nvPicPr>
          <p:cNvPr id="17" name="Picture 16" descr="A poster with several images of people&#10;&#10;Description automatically generated with medium confidence">
            <a:extLst>
              <a:ext uri="{FF2B5EF4-FFF2-40B4-BE49-F238E27FC236}">
                <a16:creationId xmlns:a16="http://schemas.microsoft.com/office/drawing/2014/main" id="{3E398DED-AEC0-6313-0240-3801CE9D147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81054" y="1967387"/>
            <a:ext cx="2596050" cy="3667968"/>
          </a:xfrm>
          <a:prstGeom prst="rect">
            <a:avLst/>
          </a:prstGeom>
          <a:ln w="3175">
            <a:solidFill>
              <a:schemeClr val="tx1"/>
            </a:solidFill>
          </a:ln>
        </p:spPr>
      </p:pic>
      <p:pic>
        <p:nvPicPr>
          <p:cNvPr id="18" name="Picture 17" descr="A poster with a few signs&#10;&#10;Description automatically generated with medium confidence">
            <a:extLst>
              <a:ext uri="{FF2B5EF4-FFF2-40B4-BE49-F238E27FC236}">
                <a16:creationId xmlns:a16="http://schemas.microsoft.com/office/drawing/2014/main" id="{908596AA-D6E7-280A-52A9-3F2FCCA10D2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8866" y="1967387"/>
            <a:ext cx="2596051" cy="3667968"/>
          </a:xfrm>
          <a:prstGeom prst="rect">
            <a:avLst/>
          </a:prstGeom>
          <a:ln w="3175">
            <a:solidFill>
              <a:schemeClr val="tx1"/>
            </a:solidFill>
          </a:ln>
        </p:spPr>
      </p:pic>
    </p:spTree>
    <p:extLst>
      <p:ext uri="{BB962C8B-B14F-4D97-AF65-F5344CB8AC3E}">
        <p14:creationId xmlns:p14="http://schemas.microsoft.com/office/powerpoint/2010/main" val="31943322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74F94-3654-122E-E1E5-3C401C3EDB8B}"/>
              </a:ext>
            </a:extLst>
          </p:cNvPr>
          <p:cNvSpPr>
            <a:spLocks noGrp="1"/>
          </p:cNvSpPr>
          <p:nvPr>
            <p:ph type="title"/>
          </p:nvPr>
        </p:nvSpPr>
        <p:spPr/>
        <p:txBody>
          <a:bodyPr/>
          <a:lstStyle/>
          <a:p>
            <a:r>
              <a:rPr lang="en-AU"/>
              <a:t>Understanding infusion devices</a:t>
            </a:r>
          </a:p>
        </p:txBody>
      </p:sp>
      <p:pic>
        <p:nvPicPr>
          <p:cNvPr id="4" name="Picture 3" descr="A screenshot of a medical informational poster&#10;&#10;Description automatically generated with medium confidence">
            <a:extLst>
              <a:ext uri="{FF2B5EF4-FFF2-40B4-BE49-F238E27FC236}">
                <a16:creationId xmlns:a16="http://schemas.microsoft.com/office/drawing/2014/main" id="{3FD1F9D4-FFBC-57D7-8A0E-6F50A4D9D8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427" y="1863272"/>
            <a:ext cx="7772400" cy="3691640"/>
          </a:xfrm>
          <a:prstGeom prst="rect">
            <a:avLst/>
          </a:prstGeom>
        </p:spPr>
      </p:pic>
    </p:spTree>
    <p:extLst>
      <p:ext uri="{BB962C8B-B14F-4D97-AF65-F5344CB8AC3E}">
        <p14:creationId xmlns:p14="http://schemas.microsoft.com/office/powerpoint/2010/main" val="29462913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B338A-DAB4-9D5C-67AF-BA52D291A8DD}"/>
              </a:ext>
            </a:extLst>
          </p:cNvPr>
          <p:cNvSpPr>
            <a:spLocks noGrp="1"/>
          </p:cNvSpPr>
          <p:nvPr>
            <p:ph type="title"/>
          </p:nvPr>
        </p:nvSpPr>
        <p:spPr/>
        <p:txBody>
          <a:bodyPr/>
          <a:lstStyle/>
          <a:p>
            <a:r>
              <a:rPr lang="en-AU"/>
              <a:t>Providing practical care</a:t>
            </a:r>
          </a:p>
        </p:txBody>
      </p:sp>
      <p:graphicFrame>
        <p:nvGraphicFramePr>
          <p:cNvPr id="3" name="Object 2">
            <a:extLst>
              <a:ext uri="{FF2B5EF4-FFF2-40B4-BE49-F238E27FC236}">
                <a16:creationId xmlns:a16="http://schemas.microsoft.com/office/drawing/2014/main" id="{0295FB5C-94A9-5F83-60A8-CA50BD0E5FD5}"/>
              </a:ext>
            </a:extLst>
          </p:cNvPr>
          <p:cNvGraphicFramePr>
            <a:graphicFrameLocks noChangeAspect="1"/>
          </p:cNvGraphicFramePr>
          <p:nvPr/>
        </p:nvGraphicFramePr>
        <p:xfrm>
          <a:off x="759033" y="1967387"/>
          <a:ext cx="2595209" cy="3672000"/>
        </p:xfrm>
        <a:graphic>
          <a:graphicData uri="http://schemas.openxmlformats.org/presentationml/2006/ole">
            <mc:AlternateContent xmlns:mc="http://schemas.openxmlformats.org/markup-compatibility/2006">
              <mc:Choice xmlns:v="urn:schemas-microsoft-com:vml" Requires="v">
                <p:oleObj name="Acrobat Document" r:id="rId3" imgW="4533723" imgH="6415694" progId="AcroExch.Document.2020">
                  <p:embed/>
                </p:oleObj>
              </mc:Choice>
              <mc:Fallback>
                <p:oleObj name="Acrobat Document" r:id="rId3" imgW="4533723" imgH="6415694" progId="AcroExch.Document.2020">
                  <p:embed/>
                  <p:pic>
                    <p:nvPicPr>
                      <p:cNvPr id="3" name="Object 2">
                        <a:extLst>
                          <a:ext uri="{FF2B5EF4-FFF2-40B4-BE49-F238E27FC236}">
                            <a16:creationId xmlns:a16="http://schemas.microsoft.com/office/drawing/2014/main" id="{0295FB5C-94A9-5F83-60A8-CA50BD0E5FD5}"/>
                          </a:ext>
                        </a:extLst>
                      </p:cNvPr>
                      <p:cNvPicPr/>
                      <p:nvPr/>
                    </p:nvPicPr>
                    <p:blipFill>
                      <a:blip r:embed="rId4"/>
                      <a:stretch>
                        <a:fillRect/>
                      </a:stretch>
                    </p:blipFill>
                    <p:spPr>
                      <a:xfrm>
                        <a:off x="759033" y="1967387"/>
                        <a:ext cx="2595209" cy="3672000"/>
                      </a:xfrm>
                      <a:prstGeom prst="rect">
                        <a:avLst/>
                      </a:prstGeom>
                      <a:ln w="3175">
                        <a:solidFill>
                          <a:schemeClr val="tx1"/>
                        </a:solidFill>
                      </a:ln>
                    </p:spPr>
                  </p:pic>
                </p:oleObj>
              </mc:Fallback>
            </mc:AlternateContent>
          </a:graphicData>
        </a:graphic>
      </p:graphicFrame>
      <p:graphicFrame>
        <p:nvGraphicFramePr>
          <p:cNvPr id="6" name="Object 5">
            <a:extLst>
              <a:ext uri="{FF2B5EF4-FFF2-40B4-BE49-F238E27FC236}">
                <a16:creationId xmlns:a16="http://schemas.microsoft.com/office/drawing/2014/main" id="{A307A3B8-BE5E-E161-2213-1E7AB1208790}"/>
              </a:ext>
            </a:extLst>
          </p:cNvPr>
          <p:cNvGraphicFramePr>
            <a:graphicFrameLocks noChangeAspect="1"/>
          </p:cNvGraphicFramePr>
          <p:nvPr/>
        </p:nvGraphicFramePr>
        <p:xfrm>
          <a:off x="3481257" y="1967387"/>
          <a:ext cx="2595208" cy="3672000"/>
        </p:xfrm>
        <a:graphic>
          <a:graphicData uri="http://schemas.openxmlformats.org/presentationml/2006/ole">
            <mc:AlternateContent xmlns:mc="http://schemas.openxmlformats.org/markup-compatibility/2006">
              <mc:Choice xmlns:v="urn:schemas-microsoft-com:vml" Requires="v">
                <p:oleObj name="Acrobat Document" r:id="rId5" imgW="4533723" imgH="6415694" progId="AcroExch.Document.2020">
                  <p:embed/>
                </p:oleObj>
              </mc:Choice>
              <mc:Fallback>
                <p:oleObj name="Acrobat Document" r:id="rId5" imgW="4533723" imgH="6415694" progId="AcroExch.Document.2020">
                  <p:embed/>
                  <p:pic>
                    <p:nvPicPr>
                      <p:cNvPr id="6" name="Object 5">
                        <a:extLst>
                          <a:ext uri="{FF2B5EF4-FFF2-40B4-BE49-F238E27FC236}">
                            <a16:creationId xmlns:a16="http://schemas.microsoft.com/office/drawing/2014/main" id="{A307A3B8-BE5E-E161-2213-1E7AB1208790}"/>
                          </a:ext>
                        </a:extLst>
                      </p:cNvPr>
                      <p:cNvPicPr/>
                      <p:nvPr/>
                    </p:nvPicPr>
                    <p:blipFill>
                      <a:blip r:embed="rId6"/>
                      <a:stretch>
                        <a:fillRect/>
                      </a:stretch>
                    </p:blipFill>
                    <p:spPr>
                      <a:xfrm>
                        <a:off x="3481257" y="1967387"/>
                        <a:ext cx="2595208" cy="3672000"/>
                      </a:xfrm>
                      <a:prstGeom prst="rect">
                        <a:avLst/>
                      </a:prstGeom>
                      <a:ln w="3175">
                        <a:solidFill>
                          <a:schemeClr val="tx1"/>
                        </a:solidFill>
                      </a:ln>
                    </p:spPr>
                  </p:pic>
                </p:oleObj>
              </mc:Fallback>
            </mc:AlternateContent>
          </a:graphicData>
        </a:graphic>
      </p:graphicFrame>
      <p:graphicFrame>
        <p:nvGraphicFramePr>
          <p:cNvPr id="10" name="Content Placeholder 3">
            <a:extLst>
              <a:ext uri="{FF2B5EF4-FFF2-40B4-BE49-F238E27FC236}">
                <a16:creationId xmlns:a16="http://schemas.microsoft.com/office/drawing/2014/main" id="{6C4681D9-294C-9A10-0167-F8A0D5A64C86}"/>
              </a:ext>
            </a:extLst>
          </p:cNvPr>
          <p:cNvGraphicFramePr>
            <a:graphicFrameLocks noChangeAspect="1"/>
          </p:cNvGraphicFramePr>
          <p:nvPr/>
        </p:nvGraphicFramePr>
        <p:xfrm>
          <a:off x="6203313" y="1967387"/>
          <a:ext cx="2595376" cy="3672000"/>
        </p:xfrm>
        <a:graphic>
          <a:graphicData uri="http://schemas.openxmlformats.org/presentationml/2006/ole">
            <mc:AlternateContent xmlns:mc="http://schemas.openxmlformats.org/markup-compatibility/2006">
              <mc:Choice xmlns:v="urn:schemas-microsoft-com:vml" Requires="v">
                <p:oleObj name="Acrobat Document" r:id="rId7" imgW="4533723" imgH="6415694" progId="AcroExch.Document.2020">
                  <p:embed/>
                </p:oleObj>
              </mc:Choice>
              <mc:Fallback>
                <p:oleObj name="Acrobat Document" r:id="rId7" imgW="4533723" imgH="6415694" progId="AcroExch.Document.2020">
                  <p:embed/>
                  <p:pic>
                    <p:nvPicPr>
                      <p:cNvPr id="10" name="Content Placeholder 3">
                        <a:extLst>
                          <a:ext uri="{FF2B5EF4-FFF2-40B4-BE49-F238E27FC236}">
                            <a16:creationId xmlns:a16="http://schemas.microsoft.com/office/drawing/2014/main" id="{6C4681D9-294C-9A10-0167-F8A0D5A64C86}"/>
                          </a:ext>
                        </a:extLst>
                      </p:cNvPr>
                      <p:cNvPicPr/>
                      <p:nvPr/>
                    </p:nvPicPr>
                    <p:blipFill>
                      <a:blip r:embed="rId8"/>
                      <a:stretch>
                        <a:fillRect/>
                      </a:stretch>
                    </p:blipFill>
                    <p:spPr>
                      <a:xfrm>
                        <a:off x="6203313" y="1967387"/>
                        <a:ext cx="2595376" cy="3672000"/>
                      </a:xfrm>
                      <a:prstGeom prst="rect">
                        <a:avLst/>
                      </a:prstGeom>
                      <a:ln w="3175">
                        <a:solidFill>
                          <a:schemeClr val="tx1"/>
                        </a:solidFill>
                      </a:ln>
                    </p:spPr>
                  </p:pic>
                </p:oleObj>
              </mc:Fallback>
            </mc:AlternateContent>
          </a:graphicData>
        </a:graphic>
      </p:graphicFrame>
    </p:spTree>
    <p:extLst>
      <p:ext uri="{BB962C8B-B14F-4D97-AF65-F5344CB8AC3E}">
        <p14:creationId xmlns:p14="http://schemas.microsoft.com/office/powerpoint/2010/main" val="11846806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2FD4533-4466-E401-3D68-90741033F4A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5269" y="2389806"/>
            <a:ext cx="3684925" cy="2594569"/>
          </a:xfrm>
          <a:prstGeom prst="rect">
            <a:avLst/>
          </a:prstGeom>
          <a:ln w="3175">
            <a:solidFill>
              <a:schemeClr val="tx1"/>
            </a:solidFill>
          </a:ln>
        </p:spPr>
      </p:pic>
      <p:pic>
        <p:nvPicPr>
          <p:cNvPr id="7" name="Picture 6">
            <a:extLst>
              <a:ext uri="{FF2B5EF4-FFF2-40B4-BE49-F238E27FC236}">
                <a16:creationId xmlns:a16="http://schemas.microsoft.com/office/drawing/2014/main" id="{CD7E4481-0143-2EBA-D486-ED86874A87B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28016" y="3078512"/>
            <a:ext cx="3684925" cy="2610603"/>
          </a:xfrm>
          <a:prstGeom prst="rect">
            <a:avLst/>
          </a:prstGeom>
          <a:ln w="3175">
            <a:solidFill>
              <a:schemeClr val="tx1"/>
            </a:solidFill>
          </a:ln>
        </p:spPr>
      </p:pic>
      <p:pic>
        <p:nvPicPr>
          <p:cNvPr id="9" name="Picture 8">
            <a:extLst>
              <a:ext uri="{FF2B5EF4-FFF2-40B4-BE49-F238E27FC236}">
                <a16:creationId xmlns:a16="http://schemas.microsoft.com/office/drawing/2014/main" id="{46B61C2C-CC1C-683D-68C7-9449DA8886A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67849" y="2391205"/>
            <a:ext cx="3669008" cy="2591770"/>
          </a:xfrm>
          <a:prstGeom prst="rect">
            <a:avLst/>
          </a:prstGeom>
          <a:ln w="3175">
            <a:solidFill>
              <a:schemeClr val="tx1"/>
            </a:solidFill>
          </a:ln>
        </p:spPr>
      </p:pic>
      <p:pic>
        <p:nvPicPr>
          <p:cNvPr id="11" name="Picture 10">
            <a:extLst>
              <a:ext uri="{FF2B5EF4-FFF2-40B4-BE49-F238E27FC236}">
                <a16:creationId xmlns:a16="http://schemas.microsoft.com/office/drawing/2014/main" id="{900D6560-3054-51FC-4794-5188F982D17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640596" y="3118422"/>
            <a:ext cx="3669008" cy="2570693"/>
          </a:xfrm>
          <a:prstGeom prst="rect">
            <a:avLst/>
          </a:prstGeom>
          <a:ln w="3175">
            <a:solidFill>
              <a:schemeClr val="tx1"/>
            </a:solidFill>
          </a:ln>
        </p:spPr>
      </p:pic>
      <p:sp>
        <p:nvSpPr>
          <p:cNvPr id="6" name="Title 5">
            <a:extLst>
              <a:ext uri="{FF2B5EF4-FFF2-40B4-BE49-F238E27FC236}">
                <a16:creationId xmlns:a16="http://schemas.microsoft.com/office/drawing/2014/main" id="{C37496F6-7520-2F0C-9AE8-B7E7F0A8A6D5}"/>
              </a:ext>
            </a:extLst>
          </p:cNvPr>
          <p:cNvSpPr>
            <a:spLocks noGrp="1"/>
          </p:cNvSpPr>
          <p:nvPr>
            <p:ph type="title"/>
          </p:nvPr>
        </p:nvSpPr>
        <p:spPr>
          <a:xfrm>
            <a:off x="539750" y="691978"/>
            <a:ext cx="10944225" cy="881235"/>
          </a:xfrm>
        </p:spPr>
        <p:txBody>
          <a:bodyPr/>
          <a:lstStyle/>
          <a:p>
            <a:r>
              <a:rPr lang="en-AU"/>
              <a:t>Step-by-step guides for managing subcutaneous medicines</a:t>
            </a:r>
            <a:endParaRPr lang="en-US"/>
          </a:p>
        </p:txBody>
      </p:sp>
    </p:spTree>
    <p:extLst>
      <p:ext uri="{BB962C8B-B14F-4D97-AF65-F5344CB8AC3E}">
        <p14:creationId xmlns:p14="http://schemas.microsoft.com/office/powerpoint/2010/main" val="28280314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1F51DE9-C73E-01C4-1B0E-608099DA471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60166" y="2403849"/>
            <a:ext cx="4086738" cy="2874870"/>
          </a:xfrm>
          <a:prstGeom prst="rect">
            <a:avLst/>
          </a:prstGeom>
          <a:ln w="3175">
            <a:solidFill>
              <a:schemeClr val="tx1"/>
            </a:solidFill>
          </a:ln>
        </p:spPr>
      </p:pic>
      <p:pic>
        <p:nvPicPr>
          <p:cNvPr id="9" name="Picture 8">
            <a:extLst>
              <a:ext uri="{FF2B5EF4-FFF2-40B4-BE49-F238E27FC236}">
                <a16:creationId xmlns:a16="http://schemas.microsoft.com/office/drawing/2014/main" id="{1871158B-C80E-87AD-2BA1-E151B48DD12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5096" y="2403849"/>
            <a:ext cx="4086738" cy="2865111"/>
          </a:xfrm>
          <a:prstGeom prst="rect">
            <a:avLst/>
          </a:prstGeom>
          <a:ln w="3175">
            <a:solidFill>
              <a:schemeClr val="tx1"/>
            </a:solidFill>
          </a:ln>
        </p:spPr>
      </p:pic>
      <p:sp>
        <p:nvSpPr>
          <p:cNvPr id="4" name="Title 1">
            <a:extLst>
              <a:ext uri="{FF2B5EF4-FFF2-40B4-BE49-F238E27FC236}">
                <a16:creationId xmlns:a16="http://schemas.microsoft.com/office/drawing/2014/main" id="{8E3E2D98-5F1F-DB8E-12B9-BDA2816C680C}"/>
              </a:ext>
            </a:extLst>
          </p:cNvPr>
          <p:cNvSpPr>
            <a:spLocks noGrp="1"/>
          </p:cNvSpPr>
          <p:nvPr>
            <p:ph type="title"/>
          </p:nvPr>
        </p:nvSpPr>
        <p:spPr>
          <a:xfrm>
            <a:off x="540000" y="870976"/>
            <a:ext cx="10943908" cy="701731"/>
          </a:xfrm>
        </p:spPr>
        <p:txBody>
          <a:bodyPr/>
          <a:lstStyle/>
          <a:p>
            <a:r>
              <a:rPr lang="en-AU"/>
              <a:t>Medicines diary</a:t>
            </a:r>
          </a:p>
        </p:txBody>
      </p:sp>
      <p:pic>
        <p:nvPicPr>
          <p:cNvPr id="5" name="Picture 4">
            <a:extLst>
              <a:ext uri="{FF2B5EF4-FFF2-40B4-BE49-F238E27FC236}">
                <a16:creationId xmlns:a16="http://schemas.microsoft.com/office/drawing/2014/main" id="{E1AE3BC9-1416-ED6D-0B93-48AB38AE12C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616485" y="2090568"/>
            <a:ext cx="4959030" cy="3491671"/>
          </a:xfrm>
          <a:prstGeom prst="rect">
            <a:avLst/>
          </a:prstGeom>
          <a:ln w="3175">
            <a:solidFill>
              <a:schemeClr val="tx1"/>
            </a:solidFill>
          </a:ln>
        </p:spPr>
      </p:pic>
    </p:spTree>
    <p:extLst>
      <p:ext uri="{BB962C8B-B14F-4D97-AF65-F5344CB8AC3E}">
        <p14:creationId xmlns:p14="http://schemas.microsoft.com/office/powerpoint/2010/main" val="16452215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5F96D1-0CC1-53CF-77E9-78C81313434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96489" y="2588761"/>
            <a:ext cx="4602980" cy="3222086"/>
          </a:xfrm>
          <a:prstGeom prst="rect">
            <a:avLst/>
          </a:prstGeom>
          <a:ln w="3175">
            <a:solidFill>
              <a:schemeClr val="tx1"/>
            </a:solidFill>
          </a:ln>
        </p:spPr>
      </p:pic>
      <p:grpSp>
        <p:nvGrpSpPr>
          <p:cNvPr id="5" name="Group 4">
            <a:extLst>
              <a:ext uri="{FF2B5EF4-FFF2-40B4-BE49-F238E27FC236}">
                <a16:creationId xmlns:a16="http://schemas.microsoft.com/office/drawing/2014/main" id="{D2C8CCFE-21BB-22C4-89B0-601C1D9A0FA9}"/>
              </a:ext>
            </a:extLst>
          </p:cNvPr>
          <p:cNvGrpSpPr/>
          <p:nvPr/>
        </p:nvGrpSpPr>
        <p:grpSpPr>
          <a:xfrm rot="21188766">
            <a:off x="2733091" y="2875486"/>
            <a:ext cx="2254494" cy="2809013"/>
            <a:chOff x="636171" y="2420597"/>
            <a:chExt cx="1698859" cy="2060780"/>
          </a:xfrm>
        </p:grpSpPr>
        <p:pic>
          <p:nvPicPr>
            <p:cNvPr id="18" name="Picture 17">
              <a:extLst>
                <a:ext uri="{FF2B5EF4-FFF2-40B4-BE49-F238E27FC236}">
                  <a16:creationId xmlns:a16="http://schemas.microsoft.com/office/drawing/2014/main" id="{2C847FE3-7ECB-C2C9-ACCA-1F9020A3CF4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7268" y="2420597"/>
              <a:ext cx="1686343" cy="522088"/>
            </a:xfrm>
            <a:prstGeom prst="rect">
              <a:avLst/>
            </a:prstGeom>
          </p:spPr>
        </p:pic>
        <p:pic>
          <p:nvPicPr>
            <p:cNvPr id="19" name="Picture 18">
              <a:extLst>
                <a:ext uri="{FF2B5EF4-FFF2-40B4-BE49-F238E27FC236}">
                  <a16:creationId xmlns:a16="http://schemas.microsoft.com/office/drawing/2014/main" id="{78919AFE-8545-1520-3E1E-240B61124D2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2430" y="2930182"/>
              <a:ext cx="1686342" cy="518267"/>
            </a:xfrm>
            <a:prstGeom prst="rect">
              <a:avLst/>
            </a:prstGeom>
          </p:spPr>
        </p:pic>
        <p:pic>
          <p:nvPicPr>
            <p:cNvPr id="20" name="Picture 19">
              <a:extLst>
                <a:ext uri="{FF2B5EF4-FFF2-40B4-BE49-F238E27FC236}">
                  <a16:creationId xmlns:a16="http://schemas.microsoft.com/office/drawing/2014/main" id="{CE1A0A0F-DA8D-2FE0-A186-19133B5B57C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36171" y="3433005"/>
              <a:ext cx="1698859" cy="521122"/>
            </a:xfrm>
            <a:prstGeom prst="rect">
              <a:avLst/>
            </a:prstGeom>
          </p:spPr>
        </p:pic>
        <p:pic>
          <p:nvPicPr>
            <p:cNvPr id="21" name="Picture 20">
              <a:extLst>
                <a:ext uri="{FF2B5EF4-FFF2-40B4-BE49-F238E27FC236}">
                  <a16:creationId xmlns:a16="http://schemas.microsoft.com/office/drawing/2014/main" id="{68FE0B5E-CD98-F0C1-1E55-4AE0B0F55AB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2430" y="3956037"/>
              <a:ext cx="1686342" cy="525340"/>
            </a:xfrm>
            <a:prstGeom prst="rect">
              <a:avLst/>
            </a:prstGeom>
          </p:spPr>
        </p:pic>
      </p:grpSp>
      <p:grpSp>
        <p:nvGrpSpPr>
          <p:cNvPr id="22" name="Group 21">
            <a:extLst>
              <a:ext uri="{FF2B5EF4-FFF2-40B4-BE49-F238E27FC236}">
                <a16:creationId xmlns:a16="http://schemas.microsoft.com/office/drawing/2014/main" id="{EC0250A0-B9FF-5697-5D37-A019CE9CCE98}"/>
              </a:ext>
            </a:extLst>
          </p:cNvPr>
          <p:cNvGrpSpPr/>
          <p:nvPr/>
        </p:nvGrpSpPr>
        <p:grpSpPr>
          <a:xfrm>
            <a:off x="1139576" y="2615331"/>
            <a:ext cx="2395874" cy="2311151"/>
            <a:chOff x="2855221" y="697698"/>
            <a:chExt cx="1703181" cy="1548100"/>
          </a:xfrm>
        </p:grpSpPr>
        <p:pic>
          <p:nvPicPr>
            <p:cNvPr id="23" name="Picture 22">
              <a:extLst>
                <a:ext uri="{FF2B5EF4-FFF2-40B4-BE49-F238E27FC236}">
                  <a16:creationId xmlns:a16="http://schemas.microsoft.com/office/drawing/2014/main" id="{885850EC-50BB-4233-E81A-7A6F18479DF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855927" y="697698"/>
              <a:ext cx="1702475" cy="518145"/>
            </a:xfrm>
            <a:prstGeom prst="rect">
              <a:avLst/>
            </a:prstGeom>
          </p:spPr>
        </p:pic>
        <p:pic>
          <p:nvPicPr>
            <p:cNvPr id="24" name="Picture 23">
              <a:extLst>
                <a:ext uri="{FF2B5EF4-FFF2-40B4-BE49-F238E27FC236}">
                  <a16:creationId xmlns:a16="http://schemas.microsoft.com/office/drawing/2014/main" id="{39C9A044-4569-BD7A-650B-F2EB2A4EFDD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855221" y="1218167"/>
              <a:ext cx="1702475" cy="521812"/>
            </a:xfrm>
            <a:prstGeom prst="rect">
              <a:avLst/>
            </a:prstGeom>
          </p:spPr>
        </p:pic>
        <p:pic>
          <p:nvPicPr>
            <p:cNvPr id="25" name="Picture 24">
              <a:extLst>
                <a:ext uri="{FF2B5EF4-FFF2-40B4-BE49-F238E27FC236}">
                  <a16:creationId xmlns:a16="http://schemas.microsoft.com/office/drawing/2014/main" id="{70B39816-5F24-43A0-A3F4-42964D47EE45}"/>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855221" y="1734316"/>
              <a:ext cx="1703181" cy="511482"/>
            </a:xfrm>
            <a:prstGeom prst="rect">
              <a:avLst/>
            </a:prstGeom>
          </p:spPr>
        </p:pic>
      </p:grpSp>
      <p:sp>
        <p:nvSpPr>
          <p:cNvPr id="8" name="TextBox 7">
            <a:extLst>
              <a:ext uri="{FF2B5EF4-FFF2-40B4-BE49-F238E27FC236}">
                <a16:creationId xmlns:a16="http://schemas.microsoft.com/office/drawing/2014/main" id="{CC10C6BB-D6C4-2C01-7E9C-8A2F54B96FC8}"/>
              </a:ext>
            </a:extLst>
          </p:cNvPr>
          <p:cNvSpPr txBox="1"/>
          <p:nvPr/>
        </p:nvSpPr>
        <p:spPr>
          <a:xfrm>
            <a:off x="6462441" y="1993701"/>
            <a:ext cx="2822912" cy="369332"/>
          </a:xfrm>
          <a:prstGeom prst="rect">
            <a:avLst/>
          </a:prstGeom>
          <a:noFill/>
        </p:spPr>
        <p:txBody>
          <a:bodyPr wrap="square" rtlCol="0">
            <a:spAutoFit/>
          </a:bodyPr>
          <a:lstStyle/>
          <a:p>
            <a:pPr marL="285750" indent="-285750">
              <a:buClr>
                <a:schemeClr val="accent1"/>
              </a:buClr>
              <a:buFont typeface="Wingdings" pitchFamily="2" charset="2"/>
              <a:buChar char="§"/>
            </a:pPr>
            <a:r>
              <a:rPr lang="en-US"/>
              <a:t>Wall chart</a:t>
            </a:r>
          </a:p>
        </p:txBody>
      </p:sp>
      <p:sp>
        <p:nvSpPr>
          <p:cNvPr id="10" name="TextBox 9">
            <a:extLst>
              <a:ext uri="{FF2B5EF4-FFF2-40B4-BE49-F238E27FC236}">
                <a16:creationId xmlns:a16="http://schemas.microsoft.com/office/drawing/2014/main" id="{B8A7A1F1-D6F7-1DE7-919B-CB44E86A3BC6}"/>
              </a:ext>
            </a:extLst>
          </p:cNvPr>
          <p:cNvSpPr txBox="1"/>
          <p:nvPr/>
        </p:nvSpPr>
        <p:spPr>
          <a:xfrm>
            <a:off x="858509" y="2009233"/>
            <a:ext cx="2822912" cy="369332"/>
          </a:xfrm>
          <a:prstGeom prst="rect">
            <a:avLst/>
          </a:prstGeom>
          <a:noFill/>
        </p:spPr>
        <p:txBody>
          <a:bodyPr wrap="square" rtlCol="0">
            <a:spAutoFit/>
          </a:bodyPr>
          <a:lstStyle/>
          <a:p>
            <a:pPr marL="285750" indent="-285750">
              <a:buClr>
                <a:schemeClr val="accent1"/>
              </a:buClr>
              <a:buFont typeface="Wingdings" pitchFamily="2" charset="2"/>
              <a:buChar char="§"/>
            </a:pPr>
            <a:r>
              <a:rPr lang="en-US"/>
              <a:t>Syringe labels</a:t>
            </a:r>
          </a:p>
        </p:txBody>
      </p:sp>
      <p:sp>
        <p:nvSpPr>
          <p:cNvPr id="17" name="Title 16">
            <a:extLst>
              <a:ext uri="{FF2B5EF4-FFF2-40B4-BE49-F238E27FC236}">
                <a16:creationId xmlns:a16="http://schemas.microsoft.com/office/drawing/2014/main" id="{29867B23-365F-2B8E-781B-20BBD41D31F4}"/>
              </a:ext>
            </a:extLst>
          </p:cNvPr>
          <p:cNvSpPr>
            <a:spLocks noGrp="1"/>
          </p:cNvSpPr>
          <p:nvPr>
            <p:ph type="title"/>
          </p:nvPr>
        </p:nvSpPr>
        <p:spPr>
          <a:xfrm>
            <a:off x="540000" y="870976"/>
            <a:ext cx="9184768" cy="701731"/>
          </a:xfrm>
        </p:spPr>
        <p:txBody>
          <a:bodyPr/>
          <a:lstStyle/>
          <a:p>
            <a:r>
              <a:rPr lang="en-AU"/>
              <a:t>Colour-coded labelling system</a:t>
            </a:r>
          </a:p>
        </p:txBody>
      </p:sp>
    </p:spTree>
    <p:extLst>
      <p:ext uri="{BB962C8B-B14F-4D97-AF65-F5344CB8AC3E}">
        <p14:creationId xmlns:p14="http://schemas.microsoft.com/office/powerpoint/2010/main" val="155810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4831F7A-143D-4A62-CF06-DA874E3AB453}"/>
              </a:ext>
            </a:extLst>
          </p:cNvPr>
          <p:cNvSpPr txBox="1">
            <a:spLocks/>
          </p:cNvSpPr>
          <p:nvPr/>
        </p:nvSpPr>
        <p:spPr>
          <a:xfrm>
            <a:off x="539750" y="871538"/>
            <a:ext cx="10944225" cy="701675"/>
          </a:xfrm>
          <a:prstGeom prst="rect">
            <a:avLst/>
          </a:prstGeom>
        </p:spPr>
        <p:txBody>
          <a:bodyPr wrap="square" anchor="t">
            <a:sp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AU"/>
              <a:t>Carer training videos </a:t>
            </a:r>
          </a:p>
        </p:txBody>
      </p:sp>
      <p:grpSp>
        <p:nvGrpSpPr>
          <p:cNvPr id="4" name="Group 3">
            <a:extLst>
              <a:ext uri="{FF2B5EF4-FFF2-40B4-BE49-F238E27FC236}">
                <a16:creationId xmlns:a16="http://schemas.microsoft.com/office/drawing/2014/main" id="{6E0D2A95-820C-7F49-BD58-EBB9ECD5F4E0}"/>
              </a:ext>
            </a:extLst>
          </p:cNvPr>
          <p:cNvGrpSpPr/>
          <p:nvPr/>
        </p:nvGrpSpPr>
        <p:grpSpPr>
          <a:xfrm>
            <a:off x="6625767" y="5261841"/>
            <a:ext cx="5144770" cy="899160"/>
            <a:chOff x="539750" y="4895601"/>
            <a:chExt cx="5144770" cy="899160"/>
          </a:xfrm>
        </p:grpSpPr>
        <p:sp>
          <p:nvSpPr>
            <p:cNvPr id="6" name="Rectangle 5">
              <a:extLst>
                <a:ext uri="{FF2B5EF4-FFF2-40B4-BE49-F238E27FC236}">
                  <a16:creationId xmlns:a16="http://schemas.microsoft.com/office/drawing/2014/main" id="{75E9BD46-A598-7F91-77F1-6B06F3F9FB72}"/>
                </a:ext>
              </a:extLst>
            </p:cNvPr>
            <p:cNvSpPr/>
            <p:nvPr/>
          </p:nvSpPr>
          <p:spPr>
            <a:xfrm>
              <a:off x="539750" y="4895601"/>
              <a:ext cx="5144770" cy="899160"/>
            </a:xfrm>
            <a:prstGeom prst="rect">
              <a:avLst/>
            </a:prstGeom>
            <a:solidFill>
              <a:schemeClr val="accent4">
                <a:alpha val="23922"/>
              </a:schemeClr>
            </a:solid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7" name="TextBox 6">
              <a:extLst>
                <a:ext uri="{FF2B5EF4-FFF2-40B4-BE49-F238E27FC236}">
                  <a16:creationId xmlns:a16="http://schemas.microsoft.com/office/drawing/2014/main" id="{F932F936-A7B8-95AB-252A-BBA107038267}"/>
                </a:ext>
              </a:extLst>
            </p:cNvPr>
            <p:cNvSpPr txBox="1"/>
            <p:nvPr/>
          </p:nvSpPr>
          <p:spPr>
            <a:xfrm>
              <a:off x="1401950" y="5092129"/>
              <a:ext cx="4096024" cy="461665"/>
            </a:xfrm>
            <a:prstGeom prst="rect">
              <a:avLst/>
            </a:prstGeom>
            <a:noFill/>
          </p:spPr>
          <p:txBody>
            <a:bodyPr wrap="square" rtlCol="0">
              <a:spAutoFit/>
            </a:bodyPr>
            <a:lstStyle/>
            <a:p>
              <a:r>
                <a:rPr lang="en-AU" sz="2400" dirty="0">
                  <a:hlinkClick r:id="rId3">
                    <a:extLst>
                      <a:ext uri="{A12FA001-AC4F-418D-AE19-62706E023703}">
                        <ahyp:hlinkClr xmlns:ahyp="http://schemas.microsoft.com/office/drawing/2018/hyperlinkcolor" val="tx"/>
                      </a:ext>
                    </a:extLst>
                  </a:hlinkClick>
                </a:rPr>
                <a:t>caringathomeproject.com.au</a:t>
              </a:r>
              <a:endParaRPr lang="en-AU" sz="2400" dirty="0"/>
            </a:p>
          </p:txBody>
        </p:sp>
        <p:sp>
          <p:nvSpPr>
            <p:cNvPr id="13" name="Oval 12">
              <a:extLst>
                <a:ext uri="{FF2B5EF4-FFF2-40B4-BE49-F238E27FC236}">
                  <a16:creationId xmlns:a16="http://schemas.microsoft.com/office/drawing/2014/main" id="{C730B0E9-8954-67D4-E350-FA69F4F72B79}"/>
                </a:ext>
              </a:extLst>
            </p:cNvPr>
            <p:cNvSpPr/>
            <p:nvPr/>
          </p:nvSpPr>
          <p:spPr>
            <a:xfrm>
              <a:off x="810404" y="5092129"/>
              <a:ext cx="495066" cy="49506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2">
            <a:extLst>
              <a:ext uri="{FF2B5EF4-FFF2-40B4-BE49-F238E27FC236}">
                <a16:creationId xmlns:a16="http://schemas.microsoft.com/office/drawing/2014/main" id="{377551BE-D169-CDD3-A499-9E96DD85ABE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002984" y="5564932"/>
            <a:ext cx="281940" cy="28194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A screenshot of a medical test&#10;&#10;Description automatically generated">
            <a:extLst>
              <a:ext uri="{FF2B5EF4-FFF2-40B4-BE49-F238E27FC236}">
                <a16:creationId xmlns:a16="http://schemas.microsoft.com/office/drawing/2014/main" id="{9F87DF0D-B66A-27DA-09F6-3D46C47E8002}"/>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5342237" y="2078840"/>
            <a:ext cx="5939481" cy="1838543"/>
          </a:xfrm>
          <a:prstGeom prst="rect">
            <a:avLst/>
          </a:prstGeom>
        </p:spPr>
      </p:pic>
      <p:pic>
        <p:nvPicPr>
          <p:cNvPr id="17" name="Picture 16">
            <a:hlinkClick r:id="rId3"/>
            <a:extLst>
              <a:ext uri="{FF2B5EF4-FFF2-40B4-BE49-F238E27FC236}">
                <a16:creationId xmlns:a16="http://schemas.microsoft.com/office/drawing/2014/main" id="{08F0FB4F-43C4-D40E-6F72-D4A3E5EAEE1A}"/>
              </a:ext>
            </a:extLst>
          </p:cNvPr>
          <p:cNvPicPr>
            <a:picLocks noChangeAspect="1"/>
          </p:cNvPicPr>
          <p:nvPr/>
        </p:nvPicPr>
        <p:blipFill>
          <a:blip r:embed="rId6"/>
          <a:stretch>
            <a:fillRect/>
          </a:stretch>
        </p:blipFill>
        <p:spPr>
          <a:xfrm>
            <a:off x="719545" y="2078840"/>
            <a:ext cx="4292600" cy="2603500"/>
          </a:xfrm>
          <a:prstGeom prst="rect">
            <a:avLst/>
          </a:prstGeom>
        </p:spPr>
      </p:pic>
    </p:spTree>
    <p:extLst>
      <p:ext uri="{BB962C8B-B14F-4D97-AF65-F5344CB8AC3E}">
        <p14:creationId xmlns:p14="http://schemas.microsoft.com/office/powerpoint/2010/main" val="3556968507"/>
      </p:ext>
    </p:extLst>
  </p:cSld>
  <p:clrMapOvr>
    <a:masterClrMapping/>
  </p:clrMapOvr>
</p:sld>
</file>

<file path=ppt/theme/theme1.xml><?xml version="1.0" encoding="utf-8"?>
<a:theme xmlns:a="http://schemas.openxmlformats.org/drawingml/2006/main" name="Office Theme">
  <a:themeElements>
    <a:clrScheme name="2024 caring@home">
      <a:dk1>
        <a:sysClr val="windowText" lastClr="000000"/>
      </a:dk1>
      <a:lt1>
        <a:sysClr val="window" lastClr="FFFFFF"/>
      </a:lt1>
      <a:dk2>
        <a:srgbClr val="002F6C"/>
      </a:dk2>
      <a:lt2>
        <a:srgbClr val="E7E6E6"/>
      </a:lt2>
      <a:accent1>
        <a:srgbClr val="00A4A9"/>
      </a:accent1>
      <a:accent2>
        <a:srgbClr val="66CC33"/>
      </a:accent2>
      <a:accent3>
        <a:srgbClr val="2B3594"/>
      </a:accent3>
      <a:accent4>
        <a:srgbClr val="FF6633"/>
      </a:accent4>
      <a:accent5>
        <a:srgbClr val="990066"/>
      </a:accent5>
      <a:accent6>
        <a:srgbClr val="00A0AF"/>
      </a:accent6>
      <a:hlink>
        <a:srgbClr val="00A4A9"/>
      </a:hlink>
      <a:folHlink>
        <a:srgbClr val="00A4A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 Template 16x9 - caring@home" id="{AEA89824-AACC-4D53-A380-CF0C2750901C}" vid="{E14F1950-2118-48B7-902F-A2263A88AF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1f3f78f8-7e16-460e-b7bb-de5388c5a861" xsi:nil="true"/>
    <lcf76f155ced4ddcb4097134ff3c332f xmlns="c98e9b2a-8773-4614-b79a-9c85ce314e41">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5C8AAC0C1D8374B86FDC7AF3DE8CA5F" ma:contentTypeVersion="12" ma:contentTypeDescription="Create a new document." ma:contentTypeScope="" ma:versionID="124f0974591717eda03d0df1dbd077b0">
  <xsd:schema xmlns:xsd="http://www.w3.org/2001/XMLSchema" xmlns:xs="http://www.w3.org/2001/XMLSchema" xmlns:p="http://schemas.microsoft.com/office/2006/metadata/properties" xmlns:ns2="c98e9b2a-8773-4614-b79a-9c85ce314e41" xmlns:ns3="1f3f78f8-7e16-460e-b7bb-de5388c5a861" targetNamespace="http://schemas.microsoft.com/office/2006/metadata/properties" ma:root="true" ma:fieldsID="8226514cf4ce6a0cbf0186bbeba07276" ns2:_="" ns3:_="">
    <xsd:import namespace="c98e9b2a-8773-4614-b79a-9c85ce314e41"/>
    <xsd:import namespace="1f3f78f8-7e16-460e-b7bb-de5388c5a86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98e9b2a-8773-4614-b79a-9c85ce314e4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98e950ff-f1bc-4f65-9ab7-38c216eebbce"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f3f78f8-7e16-460e-b7bb-de5388c5a861"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c041e69a-8b05-438e-8b63-e275d5bc78ef}" ma:internalName="TaxCatchAll" ma:showField="CatchAllData" ma:web="1f3f78f8-7e16-460e-b7bb-de5388c5a86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744DF9A-1E8F-4566-967E-F9D025D1ECD9}">
  <ds:schemaRefs>
    <ds:schemaRef ds:uri="http://schemas.microsoft.com/office/infopath/2007/PartnerControls"/>
    <ds:schemaRef ds:uri="604b64b6-4e32-4da8-8c83-efcf36685c9c"/>
    <ds:schemaRef ds:uri="3e035340-2944-4727-9f74-27603fa6c14a"/>
    <ds:schemaRef ds:uri="http://purl.org/dc/dcmitype/"/>
    <ds:schemaRef ds:uri="http://purl.org/dc/elements/1.1/"/>
    <ds:schemaRef ds:uri="http://schemas.openxmlformats.org/package/2006/metadata/core-properties"/>
    <ds:schemaRef ds:uri="http://schemas.microsoft.com/office/2006/documentManagement/types"/>
    <ds:schemaRef ds:uri="http://www.w3.org/XML/1998/namespace"/>
    <ds:schemaRef ds:uri="a4660314-81b2-4638-9899-c4fbeff521aa"/>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FFB2148A-D29E-449B-AF51-F6E60EFBA842}">
  <ds:schemaRefs>
    <ds:schemaRef ds:uri="http://schemas.microsoft.com/sharepoint/v3/contenttype/forms"/>
  </ds:schemaRefs>
</ds:datastoreItem>
</file>

<file path=customXml/itemProps3.xml><?xml version="1.0" encoding="utf-8"?>
<ds:datastoreItem xmlns:ds="http://schemas.openxmlformats.org/officeDocument/2006/customXml" ds:itemID="{760E50F4-41CF-43BC-B5AD-E7FB55BF415F}"/>
</file>

<file path=docProps/app.xml><?xml version="1.0" encoding="utf-8"?>
<Properties xmlns="http://schemas.openxmlformats.org/officeDocument/2006/extended-properties" xmlns:vt="http://schemas.openxmlformats.org/officeDocument/2006/docPropsVTypes">
  <Template>Presentation Template 16x9 - caring@home</Template>
  <TotalTime>29</TotalTime>
  <Words>1880</Words>
  <Application>Microsoft Macintosh PowerPoint</Application>
  <PresentationFormat>Widescreen</PresentationFormat>
  <Paragraphs>165</Paragraphs>
  <Slides>24</Slides>
  <Notes>22</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24</vt:i4>
      </vt:variant>
    </vt:vector>
  </HeadingPairs>
  <TitlesOfParts>
    <vt:vector size="30" baseType="lpstr">
      <vt:lpstr>Arial</vt:lpstr>
      <vt:lpstr>Calibri</vt:lpstr>
      <vt:lpstr>Myriad Pro</vt:lpstr>
      <vt:lpstr>Wingdings</vt:lpstr>
      <vt:lpstr>Office Theme</vt:lpstr>
      <vt:lpstr>Acrobat Document</vt:lpstr>
      <vt:lpstr>Introducing caring@home resources</vt:lpstr>
      <vt:lpstr>Tip sheets</vt:lpstr>
      <vt:lpstr>Recognising dying</vt:lpstr>
      <vt:lpstr>Understanding infusion devices</vt:lpstr>
      <vt:lpstr>Providing practical care</vt:lpstr>
      <vt:lpstr>Step-by-step guides for managing subcutaneous medicines</vt:lpstr>
      <vt:lpstr>Medicines diary</vt:lpstr>
      <vt:lpstr>Colour-coded labelling system</vt:lpstr>
      <vt:lpstr>PowerPoint Presentation</vt:lpstr>
      <vt:lpstr>Practical care carer training videos </vt:lpstr>
      <vt:lpstr>Practice demonstration kit</vt:lpstr>
      <vt:lpstr>Translated resources</vt:lpstr>
      <vt:lpstr>Resources for Aboriginal families</vt:lpstr>
      <vt:lpstr>Resources for Torres Strait Islander Families</vt:lpstr>
      <vt:lpstr>Tip sheets</vt:lpstr>
      <vt:lpstr>Step-by-step guides</vt:lpstr>
      <vt:lpstr>Medicines book</vt:lpstr>
      <vt:lpstr>Colour-coded labelling system</vt:lpstr>
      <vt:lpstr>Short training videos for carers</vt:lpstr>
      <vt:lpstr>Short training videos for carers with voiceover</vt:lpstr>
      <vt:lpstr>Feedback</vt:lpstr>
      <vt:lpstr>References</vt:lpstr>
      <vt:lpstr>References</vt:lpstr>
      <vt:lpstr>Contact 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caring@home Presentation Template</dc:title>
  <dc:creator>Jaimee Stimson</dc:creator>
  <cp:lastModifiedBy>Nadia Schmidt</cp:lastModifiedBy>
  <cp:revision>12</cp:revision>
  <dcterms:created xsi:type="dcterms:W3CDTF">2023-08-03T00:15:33Z</dcterms:created>
  <dcterms:modified xsi:type="dcterms:W3CDTF">2024-12-09T03:45:30Z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0x01010005C8AAC0C1D8374B86FDC7AF3DE8CA5F</vt:lpwstr>
  </property>
  <property fmtid="{D5CDD505-2E9C-101B-9397-08002B2CF9AE}" pid="3" name="MediaServiceImageTags">
    <vt:lpwstr/>
  </property>
</Properties>
</file>